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8"/>
  </p:handoutMasterIdLst>
  <p:sldIdLst>
    <p:sldId id="315" r:id="rId2"/>
    <p:sldId id="256" r:id="rId3"/>
    <p:sldId id="303" r:id="rId4"/>
    <p:sldId id="304" r:id="rId5"/>
    <p:sldId id="305" r:id="rId6"/>
    <p:sldId id="306" r:id="rId7"/>
    <p:sldId id="302" r:id="rId8"/>
    <p:sldId id="282" r:id="rId9"/>
    <p:sldId id="309" r:id="rId10"/>
    <p:sldId id="257" r:id="rId11"/>
    <p:sldId id="277" r:id="rId12"/>
    <p:sldId id="280" r:id="rId13"/>
    <p:sldId id="310" r:id="rId14"/>
    <p:sldId id="281" r:id="rId15"/>
    <p:sldId id="311" r:id="rId16"/>
    <p:sldId id="259" r:id="rId17"/>
    <p:sldId id="308" r:id="rId18"/>
    <p:sldId id="260" r:id="rId19"/>
    <p:sldId id="261" r:id="rId20"/>
    <p:sldId id="275" r:id="rId21"/>
    <p:sldId id="307" r:id="rId22"/>
    <p:sldId id="263" r:id="rId23"/>
    <p:sldId id="312" r:id="rId24"/>
    <p:sldId id="313" r:id="rId25"/>
    <p:sldId id="314" r:id="rId26"/>
    <p:sldId id="301" r:id="rId27"/>
  </p:sldIdLst>
  <p:sldSz cx="9144000" cy="6858000" type="screen4x3"/>
  <p:notesSz cx="6797675" cy="9926638"/>
  <p:defaultTextStyle>
    <a:defPPr>
      <a:defRPr lang="en-GB"/>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67" d="100"/>
          <a:sy n="67" d="100"/>
        </p:scale>
        <p:origin x="-22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6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27651"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27652"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27653" name="Rectangle 5"/>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B8AE02A-5647-4503-BFC8-2FCF33BBE5F3}" type="slidenum">
              <a:rPr lang="en-GB"/>
              <a:pPr/>
              <a:t>‹#›</a:t>
            </a:fld>
            <a:endParaRPr lang="en-GB"/>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3B8EF2E-F6E6-41C8-A8FC-4C02F8ABF3CD}"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49A3884E-E1D2-4282-AE74-3E12AC54C772}"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AFC3B67-0A79-4CD7-8FCE-A2FD93817ED4}"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FA7EE9D-A5E3-4BB7-B940-6989D818D797}"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060D846-BAA7-4CB5-A452-6DAA32C07132}"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0D1FE3F-997E-4B4C-9A19-3DE6D1248EA6}"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C834B235-BEC1-43AC-A2C1-444918FB936A}"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AAB4D3C1-F3CB-4E64-903F-44AF57B5CB9D}"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5119B280-B8BC-4642-AA2B-2D1C36800785}"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0E6DCEB-E40D-4C8A-8240-C97C057B3EE3}"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BF16AF1-5348-4BC2-BE48-1550BEF52452}"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00966E0-C95D-48F1-8168-F6C272B33282}" type="slidenum">
              <a:rPr lang="en-GB"/>
              <a:pPr/>
              <a:t>‹#›</a:t>
            </a:fld>
            <a:endParaRPr lang="en-GB"/>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 Target="slide18.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file:///C:\Documents%20and%20Settings\sc\Local%20Settings\Temporary%20Internet%20Files\Content.IE5\EZH5AHED\l"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 Target="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1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2226" name="Picture 2" descr="skull013">
            <a:hlinkClick r:id="rId2" action="ppaction://hlinksldjump"/>
          </p:cNvPr>
          <p:cNvPicPr>
            <a:picLocks noChangeAspect="1" noChangeArrowheads="1" noCrop="1"/>
          </p:cNvPicPr>
          <p:nvPr/>
        </p:nvPicPr>
        <p:blipFill>
          <a:blip r:embed="rId3" cstate="print"/>
          <a:srcRect/>
          <a:stretch>
            <a:fillRect/>
          </a:stretch>
        </p:blipFill>
        <p:spPr bwMode="auto">
          <a:xfrm>
            <a:off x="2895600" y="2057400"/>
            <a:ext cx="3390900" cy="25431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gb">
            <a:hlinkClick r:id="rId2" action="ppaction://hlinkfile"/>
          </p:cNvPr>
          <p:cNvPicPr>
            <a:picLocks noChangeAspect="1" noChangeArrowheads="1"/>
          </p:cNvPicPr>
          <p:nvPr/>
        </p:nvPicPr>
        <p:blipFill>
          <a:blip r:embed="rId3" cstate="print"/>
          <a:srcRect/>
          <a:stretch>
            <a:fillRect/>
          </a:stretch>
        </p:blipFill>
        <p:spPr bwMode="auto">
          <a:xfrm>
            <a:off x="0" y="0"/>
            <a:ext cx="9144000" cy="6864350"/>
          </a:xfrm>
          <a:prstGeom prst="rect">
            <a:avLst/>
          </a:prstGeom>
          <a:noFill/>
        </p:spPr>
      </p:pic>
      <p:sp>
        <p:nvSpPr>
          <p:cNvPr id="3074" name="Text Box 2"/>
          <p:cNvSpPr txBox="1">
            <a:spLocks noChangeArrowheads="1"/>
          </p:cNvSpPr>
          <p:nvPr/>
        </p:nvSpPr>
        <p:spPr bwMode="auto">
          <a:xfrm>
            <a:off x="457200" y="304800"/>
            <a:ext cx="2209800" cy="579438"/>
          </a:xfrm>
          <a:prstGeom prst="rect">
            <a:avLst/>
          </a:prstGeom>
          <a:noFill/>
          <a:ln w="9525">
            <a:noFill/>
            <a:miter lim="800000"/>
            <a:headEnd/>
            <a:tailEnd/>
          </a:ln>
          <a:effectLst/>
        </p:spPr>
        <p:txBody>
          <a:bodyPr>
            <a:spAutoFit/>
          </a:bodyPr>
          <a:lstStyle/>
          <a:p>
            <a:pPr>
              <a:spcBef>
                <a:spcPct val="50000"/>
              </a:spcBef>
            </a:pPr>
            <a:r>
              <a:rPr lang="en-GB" sz="3200">
                <a:latin typeface="Arial Black" pitchFamily="34" charset="0"/>
              </a:rPr>
              <a:t>The Soul</a:t>
            </a:r>
          </a:p>
        </p:txBody>
      </p:sp>
      <p:sp>
        <p:nvSpPr>
          <p:cNvPr id="3079" name="Text Box 7"/>
          <p:cNvSpPr txBox="1">
            <a:spLocks noChangeArrowheads="1"/>
          </p:cNvSpPr>
          <p:nvPr/>
        </p:nvSpPr>
        <p:spPr bwMode="auto">
          <a:xfrm>
            <a:off x="457200" y="914400"/>
            <a:ext cx="84582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3080" name="Text Box 8"/>
          <p:cNvSpPr txBox="1">
            <a:spLocks noChangeArrowheads="1"/>
          </p:cNvSpPr>
          <p:nvPr/>
        </p:nvSpPr>
        <p:spPr bwMode="auto">
          <a:xfrm>
            <a:off x="457200" y="914400"/>
            <a:ext cx="8686800" cy="5078313"/>
          </a:xfrm>
          <a:prstGeom prst="rect">
            <a:avLst/>
          </a:prstGeom>
          <a:noFill/>
          <a:ln w="9525">
            <a:noFill/>
            <a:miter lim="800000"/>
            <a:headEnd/>
            <a:tailEnd/>
          </a:ln>
          <a:effectLst/>
        </p:spPr>
        <p:txBody>
          <a:bodyPr>
            <a:spAutoFit/>
          </a:bodyPr>
          <a:lstStyle/>
          <a:p>
            <a:pPr>
              <a:spcBef>
                <a:spcPct val="50000"/>
              </a:spcBef>
            </a:pPr>
            <a:r>
              <a:rPr lang="en-GB" sz="2800" dirty="0">
                <a:solidFill>
                  <a:schemeClr val="bg2"/>
                </a:solidFill>
                <a:latin typeface="Arial Rounded MT Bold" pitchFamily="34" charset="0"/>
              </a:rPr>
              <a:t>Christians believe that God </a:t>
            </a:r>
            <a:r>
              <a:rPr lang="en-GB" sz="2800" b="1" dirty="0">
                <a:solidFill>
                  <a:schemeClr val="bg2"/>
                </a:solidFill>
                <a:latin typeface="Arial Rounded MT Bold" pitchFamily="34" charset="0"/>
              </a:rPr>
              <a:t>breathed</a:t>
            </a:r>
            <a:r>
              <a:rPr lang="en-GB" sz="2800" dirty="0">
                <a:solidFill>
                  <a:schemeClr val="bg2"/>
                </a:solidFill>
                <a:latin typeface="Arial Rounded MT Bold" pitchFamily="34" charset="0"/>
              </a:rPr>
              <a:t> life into Adam at creation</a:t>
            </a:r>
            <a:r>
              <a:rPr lang="en-GB" sz="2800" dirty="0" smtClean="0">
                <a:solidFill>
                  <a:schemeClr val="bg2"/>
                </a:solidFill>
                <a:latin typeface="Arial Rounded MT Bold" pitchFamily="34" charset="0"/>
              </a:rPr>
              <a:t>.</a:t>
            </a:r>
            <a:endParaRPr lang="en-GB" sz="2800" dirty="0">
              <a:solidFill>
                <a:schemeClr val="bg2"/>
              </a:solidFill>
              <a:latin typeface="Arial Rounded MT Bold" pitchFamily="34" charset="0"/>
            </a:endParaRPr>
          </a:p>
          <a:p>
            <a:pPr lvl="3" algn="r">
              <a:spcBef>
                <a:spcPct val="50000"/>
              </a:spcBef>
            </a:pPr>
            <a:r>
              <a:rPr lang="en-GB" sz="2000" i="1" dirty="0" smtClean="0">
                <a:solidFill>
                  <a:srgbClr val="FF3300"/>
                </a:solidFill>
                <a:latin typeface="Arial Rounded MT Bold" pitchFamily="34" charset="0"/>
              </a:rPr>
              <a:t>The Lord God formed the man from the dust of the ground and breathed into his nostrils the breath of life, and the man became a living being</a:t>
            </a:r>
          </a:p>
          <a:p>
            <a:pPr lvl="3" algn="r">
              <a:spcBef>
                <a:spcPct val="50000"/>
              </a:spcBef>
            </a:pPr>
            <a:r>
              <a:rPr lang="en-GB" sz="2000" i="1" dirty="0" smtClean="0">
                <a:solidFill>
                  <a:srgbClr val="FF3300"/>
                </a:solidFill>
                <a:latin typeface="Arial Rounded MT Bold" pitchFamily="34" charset="0"/>
              </a:rPr>
              <a:t>Genesis 2:7</a:t>
            </a:r>
            <a:endParaRPr lang="en-GB" sz="2000" i="1" dirty="0">
              <a:solidFill>
                <a:srgbClr val="FF3300"/>
              </a:solidFill>
              <a:latin typeface="Arial Rounded MT Bold" pitchFamily="34" charset="0"/>
            </a:endParaRPr>
          </a:p>
          <a:p>
            <a:pPr algn="r">
              <a:spcBef>
                <a:spcPct val="50000"/>
              </a:spcBef>
            </a:pPr>
            <a:r>
              <a:rPr lang="en-GB" sz="2800" dirty="0">
                <a:solidFill>
                  <a:schemeClr val="bg2"/>
                </a:solidFill>
                <a:latin typeface="Arial Rounded MT Bold" pitchFamily="34" charset="0"/>
              </a:rPr>
              <a:t>			The breath of God symbolises 			our uniqueness amongst all the </a:t>
            </a:r>
            <a:r>
              <a:rPr lang="en-GB" sz="2800" dirty="0" smtClean="0">
                <a:solidFill>
                  <a:schemeClr val="bg2"/>
                </a:solidFill>
                <a:latin typeface="Arial Rounded MT Bold" pitchFamily="34" charset="0"/>
              </a:rPr>
              <a:t>animals</a:t>
            </a:r>
            <a:endParaRPr lang="en-GB" sz="2800" dirty="0">
              <a:solidFill>
                <a:schemeClr val="bg2"/>
              </a:solidFill>
              <a:latin typeface="Arial Rounded MT Bold" pitchFamily="34" charset="0"/>
            </a:endParaRPr>
          </a:p>
          <a:p>
            <a:pPr algn="r">
              <a:spcBef>
                <a:spcPct val="50000"/>
              </a:spcBef>
            </a:pPr>
            <a:r>
              <a:rPr lang="en-GB" sz="2800" dirty="0" smtClean="0">
                <a:solidFill>
                  <a:schemeClr val="bg2"/>
                </a:solidFill>
                <a:latin typeface="Arial Rounded MT Bold" pitchFamily="34" charset="0"/>
              </a:rPr>
              <a:t>The breath of life is often taken to be a “metaphor” describing the soul</a:t>
            </a:r>
            <a:r>
              <a:rPr lang="en-GB" sz="2800" dirty="0" smtClean="0">
                <a:latin typeface="Arial Rounded MT Bold" pitchFamily="34" charset="0"/>
              </a:rPr>
              <a:t>.</a:t>
            </a:r>
            <a:endParaRPr lang="en-GB" sz="2800" dirty="0">
              <a:latin typeface="Arial Rounded MT Bold"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23528" y="304800"/>
            <a:ext cx="6120680" cy="6586418"/>
          </a:xfrm>
          <a:prstGeom prst="rect">
            <a:avLst/>
          </a:prstGeom>
          <a:noFill/>
          <a:ln w="9525">
            <a:noFill/>
            <a:miter lim="800000"/>
            <a:headEnd/>
            <a:tailEnd/>
          </a:ln>
          <a:effectLst/>
        </p:spPr>
        <p:txBody>
          <a:bodyPr wrap="square">
            <a:spAutoFit/>
          </a:bodyPr>
          <a:lstStyle/>
          <a:p>
            <a:pPr algn="ctr">
              <a:spcBef>
                <a:spcPct val="50000"/>
              </a:spcBef>
            </a:pPr>
            <a:r>
              <a:rPr lang="en-GB" sz="3200" dirty="0" smtClean="0">
                <a:latin typeface="Arial Black" pitchFamily="34" charset="0"/>
              </a:rPr>
              <a:t>Body and Soul</a:t>
            </a:r>
          </a:p>
          <a:p>
            <a:pPr>
              <a:spcBef>
                <a:spcPct val="50000"/>
              </a:spcBef>
              <a:buFontTx/>
              <a:buChar char="-"/>
            </a:pPr>
            <a:r>
              <a:rPr lang="en-GB" sz="1800" dirty="0" smtClean="0">
                <a:latin typeface="Arial Black" pitchFamily="34" charset="0"/>
              </a:rPr>
              <a:t>In the New Testament </a:t>
            </a:r>
            <a:r>
              <a:rPr lang="en-GB" sz="1800" dirty="0" smtClean="0">
                <a:solidFill>
                  <a:schemeClr val="accent5">
                    <a:lumMod val="90000"/>
                  </a:schemeClr>
                </a:solidFill>
                <a:latin typeface="Arial Black" pitchFamily="34" charset="0"/>
              </a:rPr>
              <a:t>Saint Paul </a:t>
            </a:r>
            <a:r>
              <a:rPr lang="en-GB" sz="1800" dirty="0" smtClean="0">
                <a:latin typeface="Arial Black" pitchFamily="34" charset="0"/>
              </a:rPr>
              <a:t>taught that body and soul are actually in conflict. The soul desires to follow the wishes of God, but the body is led astray by the search for physical pleasure.</a:t>
            </a:r>
          </a:p>
          <a:p>
            <a:pPr>
              <a:spcBef>
                <a:spcPct val="50000"/>
              </a:spcBef>
              <a:buFontTx/>
              <a:buChar char="-"/>
            </a:pPr>
            <a:endParaRPr lang="en-GB" sz="1800" dirty="0">
              <a:latin typeface="Arial Black" pitchFamily="34" charset="0"/>
            </a:endParaRPr>
          </a:p>
          <a:p>
            <a:pPr>
              <a:spcBef>
                <a:spcPct val="50000"/>
              </a:spcBef>
              <a:buFontTx/>
              <a:buChar char="-"/>
            </a:pPr>
            <a:r>
              <a:rPr lang="en-GB" sz="1800" dirty="0" smtClean="0">
                <a:solidFill>
                  <a:schemeClr val="bg1">
                    <a:lumMod val="20000"/>
                    <a:lumOff val="80000"/>
                  </a:schemeClr>
                </a:solidFill>
                <a:latin typeface="Arial Black" pitchFamily="34" charset="0"/>
              </a:rPr>
              <a:t>The body that is sown is perishable, it is raised imperishable; it is sown in dishonour, it is raised in glory; it is sown in weakness, it is raised in power; it is sown a natural body, it is raised a spiritual body. If there is a natural body there is also a spiritual body</a:t>
            </a:r>
            <a:endParaRPr lang="en-GB" sz="1800" dirty="0">
              <a:solidFill>
                <a:schemeClr val="bg1">
                  <a:lumMod val="20000"/>
                  <a:lumOff val="80000"/>
                </a:schemeClr>
              </a:solidFill>
              <a:latin typeface="Arial Black" pitchFamily="34" charset="0"/>
            </a:endParaRPr>
          </a:p>
          <a:p>
            <a:pPr>
              <a:spcBef>
                <a:spcPct val="50000"/>
              </a:spcBef>
            </a:pPr>
            <a:r>
              <a:rPr lang="en-GB" sz="1800" dirty="0" smtClean="0">
                <a:solidFill>
                  <a:schemeClr val="bg1">
                    <a:lumMod val="20000"/>
                    <a:lumOff val="80000"/>
                  </a:schemeClr>
                </a:solidFill>
                <a:latin typeface="Arial Black" pitchFamily="34" charset="0"/>
              </a:rPr>
              <a:t>(1 </a:t>
            </a:r>
            <a:r>
              <a:rPr lang="en-GB" sz="1800" dirty="0">
                <a:solidFill>
                  <a:schemeClr val="bg1">
                    <a:lumMod val="20000"/>
                    <a:lumOff val="80000"/>
                  </a:schemeClr>
                </a:solidFill>
                <a:latin typeface="Arial Black" pitchFamily="34" charset="0"/>
              </a:rPr>
              <a:t>C</a:t>
            </a:r>
            <a:r>
              <a:rPr lang="en-GB" sz="1800" dirty="0" smtClean="0">
                <a:solidFill>
                  <a:schemeClr val="bg1">
                    <a:lumMod val="20000"/>
                    <a:lumOff val="80000"/>
                  </a:schemeClr>
                </a:solidFill>
                <a:latin typeface="Arial Black" pitchFamily="34" charset="0"/>
              </a:rPr>
              <a:t>orinthians 15:42-44)</a:t>
            </a:r>
          </a:p>
          <a:p>
            <a:pPr>
              <a:spcBef>
                <a:spcPct val="50000"/>
              </a:spcBef>
            </a:pPr>
            <a:endParaRPr lang="en-GB" sz="1800" dirty="0">
              <a:latin typeface="Arial Black" pitchFamily="34" charset="0"/>
            </a:endParaRPr>
          </a:p>
          <a:p>
            <a:pPr>
              <a:spcBef>
                <a:spcPct val="50000"/>
              </a:spcBef>
            </a:pPr>
            <a:r>
              <a:rPr lang="en-GB" sz="1800" dirty="0" smtClean="0">
                <a:latin typeface="Arial Black" pitchFamily="34" charset="0"/>
              </a:rPr>
              <a:t>In this quote the “spiritual body” may be the soul. The raising may take place in this life or after death</a:t>
            </a:r>
          </a:p>
          <a:p>
            <a:pPr>
              <a:spcBef>
                <a:spcPct val="50000"/>
              </a:spcBef>
            </a:pPr>
            <a:endParaRPr lang="en-GB" sz="2000" dirty="0">
              <a:latin typeface="Arial Black" pitchFamily="34" charset="0"/>
            </a:endParaRPr>
          </a:p>
        </p:txBody>
      </p:sp>
      <p:pic>
        <p:nvPicPr>
          <p:cNvPr id="18434" name="Picture 2" descr="http://www.onelittleangel.com/common/images/auteur/Saint_Paul_479.jpg"/>
          <p:cNvPicPr>
            <a:picLocks noChangeAspect="1" noChangeArrowheads="1"/>
          </p:cNvPicPr>
          <p:nvPr/>
        </p:nvPicPr>
        <p:blipFill>
          <a:blip r:embed="rId2" cstate="print"/>
          <a:srcRect/>
          <a:stretch>
            <a:fillRect/>
          </a:stretch>
        </p:blipFill>
        <p:spPr bwMode="auto">
          <a:xfrm>
            <a:off x="6516216" y="836712"/>
            <a:ext cx="2043633" cy="23412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79512" y="304800"/>
            <a:ext cx="8712968" cy="6109365"/>
          </a:xfrm>
          <a:prstGeom prst="rect">
            <a:avLst/>
          </a:prstGeom>
          <a:noFill/>
          <a:ln w="9525">
            <a:noFill/>
            <a:miter lim="800000"/>
            <a:headEnd/>
            <a:tailEnd/>
          </a:ln>
          <a:effectLst/>
        </p:spPr>
        <p:txBody>
          <a:bodyPr wrap="square">
            <a:spAutoFit/>
          </a:bodyPr>
          <a:lstStyle/>
          <a:p>
            <a:pPr algn="ctr">
              <a:spcBef>
                <a:spcPct val="50000"/>
              </a:spcBef>
            </a:pPr>
            <a:r>
              <a:rPr lang="en-GB" sz="3200" dirty="0" smtClean="0">
                <a:latin typeface="Arial Black" pitchFamily="34" charset="0"/>
              </a:rPr>
              <a:t>Sin and Atonement</a:t>
            </a:r>
          </a:p>
          <a:p>
            <a:pPr>
              <a:spcBef>
                <a:spcPct val="50000"/>
              </a:spcBef>
              <a:buFontTx/>
              <a:buChar char="-"/>
            </a:pPr>
            <a:r>
              <a:rPr lang="en-GB" sz="1600" dirty="0" smtClean="0">
                <a:latin typeface="Arial Black" pitchFamily="34" charset="0"/>
              </a:rPr>
              <a:t>According to Christian teachings, sin entered the world when </a:t>
            </a:r>
            <a:r>
              <a:rPr lang="en-GB" sz="1600" dirty="0" smtClean="0">
                <a:solidFill>
                  <a:schemeClr val="accent5">
                    <a:lumMod val="90000"/>
                  </a:schemeClr>
                </a:solidFill>
                <a:latin typeface="Arial Black" pitchFamily="34" charset="0"/>
              </a:rPr>
              <a:t>Adam and Eve </a:t>
            </a:r>
            <a:r>
              <a:rPr lang="en-GB" sz="1600" dirty="0" smtClean="0">
                <a:latin typeface="Arial Black" pitchFamily="34" charset="0"/>
              </a:rPr>
              <a:t>disobeyed </a:t>
            </a:r>
            <a:r>
              <a:rPr lang="en-GB" sz="1600" dirty="0" smtClean="0">
                <a:solidFill>
                  <a:schemeClr val="accent5">
                    <a:lumMod val="90000"/>
                  </a:schemeClr>
                </a:solidFill>
                <a:latin typeface="Arial Black" pitchFamily="34" charset="0"/>
              </a:rPr>
              <a:t>God </a:t>
            </a:r>
            <a:r>
              <a:rPr lang="en-GB" sz="1600" dirty="0" smtClean="0">
                <a:latin typeface="Arial Black" pitchFamily="34" charset="0"/>
              </a:rPr>
              <a:t>in the </a:t>
            </a:r>
            <a:r>
              <a:rPr lang="en-GB" sz="1600" dirty="0" smtClean="0">
                <a:solidFill>
                  <a:schemeClr val="accent5">
                    <a:lumMod val="90000"/>
                  </a:schemeClr>
                </a:solidFill>
                <a:latin typeface="Arial Black" pitchFamily="34" charset="0"/>
              </a:rPr>
              <a:t>Garden of Eden </a:t>
            </a:r>
            <a:r>
              <a:rPr lang="en-GB" sz="1600" dirty="0" smtClean="0">
                <a:latin typeface="Arial Black" pitchFamily="34" charset="0"/>
              </a:rPr>
              <a:t>and took the forbidden fruit. This is known as “</a:t>
            </a:r>
            <a:r>
              <a:rPr lang="en-GB" sz="1600" dirty="0" smtClean="0">
                <a:solidFill>
                  <a:schemeClr val="accent5">
                    <a:lumMod val="90000"/>
                  </a:schemeClr>
                </a:solidFill>
                <a:latin typeface="Arial Black" pitchFamily="34" charset="0"/>
              </a:rPr>
              <a:t>original sin</a:t>
            </a:r>
            <a:r>
              <a:rPr lang="en-GB" sz="1600" dirty="0" smtClean="0">
                <a:latin typeface="Arial Black" pitchFamily="34" charset="0"/>
              </a:rPr>
              <a:t>”. From then on, all people entered the world already burdened with sin. The </a:t>
            </a:r>
            <a:r>
              <a:rPr lang="en-GB" sz="1600" dirty="0" smtClean="0">
                <a:solidFill>
                  <a:schemeClr val="accent5">
                    <a:lumMod val="90000"/>
                  </a:schemeClr>
                </a:solidFill>
                <a:latin typeface="Arial Black" pitchFamily="34" charset="0"/>
              </a:rPr>
              <a:t>sacrament of Baptism </a:t>
            </a:r>
            <a:r>
              <a:rPr lang="en-GB" sz="1600" dirty="0" smtClean="0">
                <a:latin typeface="Arial Black" pitchFamily="34" charset="0"/>
              </a:rPr>
              <a:t>is thought to wash away this sin.</a:t>
            </a:r>
          </a:p>
          <a:p>
            <a:pPr>
              <a:spcBef>
                <a:spcPct val="50000"/>
              </a:spcBef>
              <a:buFontTx/>
              <a:buChar char="-"/>
            </a:pPr>
            <a:r>
              <a:rPr lang="en-GB" sz="1600" dirty="0" smtClean="0">
                <a:solidFill>
                  <a:schemeClr val="bg1">
                    <a:lumMod val="20000"/>
                    <a:lumOff val="80000"/>
                  </a:schemeClr>
                </a:solidFill>
                <a:latin typeface="Arial Black" pitchFamily="34" charset="0"/>
              </a:rPr>
              <a:t>“When the woman saw that the fruit of the tree was good for food and pleasing to the eye, and also desirable for gaining wisdom, she took some and ate it. She also gave some to her husband, who was with her, and he ate it”  Genesis 3:6-7</a:t>
            </a:r>
          </a:p>
          <a:p>
            <a:pPr>
              <a:spcBef>
                <a:spcPct val="50000"/>
              </a:spcBef>
            </a:pPr>
            <a:endParaRPr lang="en-GB" sz="1600" dirty="0">
              <a:latin typeface="Arial Black" pitchFamily="34" charset="0"/>
            </a:endParaRPr>
          </a:p>
          <a:p>
            <a:pPr>
              <a:spcBef>
                <a:spcPct val="50000"/>
              </a:spcBef>
              <a:buFontTx/>
              <a:buChar char="-"/>
            </a:pPr>
            <a:r>
              <a:rPr lang="en-GB" sz="1600" dirty="0" smtClean="0">
                <a:latin typeface="Arial Black" pitchFamily="34" charset="0"/>
              </a:rPr>
              <a:t>Some Christians teach that humans would have been sin-free and immortal if Eve had not introduced sin into the world.</a:t>
            </a:r>
          </a:p>
          <a:p>
            <a:pPr>
              <a:spcBef>
                <a:spcPct val="50000"/>
              </a:spcBef>
              <a:buFontTx/>
              <a:buChar char="-"/>
            </a:pPr>
            <a:endParaRPr lang="en-GB" sz="1800" dirty="0">
              <a:latin typeface="Arial Black" pitchFamily="34" charset="0"/>
            </a:endParaRPr>
          </a:p>
          <a:p>
            <a:pPr>
              <a:spcBef>
                <a:spcPct val="50000"/>
              </a:spcBef>
              <a:buFontTx/>
              <a:buChar char="-"/>
            </a:pPr>
            <a:endParaRPr lang="en-GB" sz="1800" dirty="0">
              <a:latin typeface="Arial Black" pitchFamily="34" charset="0"/>
            </a:endParaRPr>
          </a:p>
          <a:p>
            <a:pPr>
              <a:spcBef>
                <a:spcPct val="50000"/>
              </a:spcBef>
              <a:buFontTx/>
              <a:buChar char="-"/>
            </a:pPr>
            <a:endParaRPr lang="en-GB" sz="1800" dirty="0" smtClean="0">
              <a:latin typeface="Arial Black" pitchFamily="34" charset="0"/>
            </a:endParaRPr>
          </a:p>
          <a:p>
            <a:pPr>
              <a:spcBef>
                <a:spcPct val="50000"/>
              </a:spcBef>
              <a:buFontTx/>
              <a:buChar char="-"/>
            </a:pPr>
            <a:endParaRPr lang="en-GB" sz="1800" dirty="0">
              <a:latin typeface="Arial Black" pitchFamily="34" charset="0"/>
            </a:endParaRPr>
          </a:p>
          <a:p>
            <a:pPr>
              <a:spcBef>
                <a:spcPct val="50000"/>
              </a:spcBef>
              <a:buFontTx/>
              <a:buChar char="-"/>
            </a:pPr>
            <a:endParaRPr lang="en-GB" sz="1800" dirty="0">
              <a:latin typeface="Arial Black" pitchFamily="34" charset="0"/>
            </a:endParaRPr>
          </a:p>
        </p:txBody>
      </p:sp>
      <p:pic>
        <p:nvPicPr>
          <p:cNvPr id="17410" name="Picture 2" descr="http://www.gardenvisit.com/assets/madge/garden_of_eden_/600x/garden_of_eden__600x.jpg"/>
          <p:cNvPicPr>
            <a:picLocks noChangeAspect="1" noChangeArrowheads="1"/>
          </p:cNvPicPr>
          <p:nvPr/>
        </p:nvPicPr>
        <p:blipFill>
          <a:blip r:embed="rId2" cstate="print"/>
          <a:srcRect/>
          <a:stretch>
            <a:fillRect/>
          </a:stretch>
        </p:blipFill>
        <p:spPr bwMode="auto">
          <a:xfrm>
            <a:off x="2051720" y="4467225"/>
            <a:ext cx="4829175" cy="239077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76672"/>
            <a:ext cx="7772400" cy="4114800"/>
          </a:xfrm>
        </p:spPr>
        <p:txBody>
          <a:bodyPr/>
          <a:lstStyle/>
          <a:p>
            <a:r>
              <a:rPr lang="en-GB" sz="1800" dirty="0" smtClean="0">
                <a:latin typeface="Arial Black" pitchFamily="34" charset="0"/>
              </a:rPr>
              <a:t>- Christians teach that Christ’s suffering and death </a:t>
            </a:r>
            <a:r>
              <a:rPr lang="en-GB" sz="1800" dirty="0" smtClean="0">
                <a:solidFill>
                  <a:schemeClr val="accent5">
                    <a:lumMod val="90000"/>
                  </a:schemeClr>
                </a:solidFill>
                <a:latin typeface="Arial Black" pitchFamily="34" charset="0"/>
              </a:rPr>
              <a:t>atoned</a:t>
            </a:r>
            <a:r>
              <a:rPr lang="en-GB" sz="1800" dirty="0" smtClean="0">
                <a:latin typeface="Arial Black" pitchFamily="34" charset="0"/>
              </a:rPr>
              <a:t> (made up for) the original sin of Adam and Eve. Human sin is forgiven by </a:t>
            </a:r>
            <a:r>
              <a:rPr lang="en-GB" sz="1800" dirty="0" smtClean="0">
                <a:solidFill>
                  <a:schemeClr val="accent5">
                    <a:lumMod val="90000"/>
                  </a:schemeClr>
                </a:solidFill>
                <a:latin typeface="Arial Black" pitchFamily="34" charset="0"/>
              </a:rPr>
              <a:t>faith in Christ</a:t>
            </a:r>
            <a:r>
              <a:rPr lang="en-GB" sz="1800" dirty="0" smtClean="0">
                <a:latin typeface="Arial Black" pitchFamily="34" charset="0"/>
              </a:rPr>
              <a:t>, and our immortal souls can reach heaven.</a:t>
            </a:r>
          </a:p>
          <a:p>
            <a:endParaRPr lang="en-GB" sz="1800" dirty="0" smtClean="0">
              <a:latin typeface="Arial Black" pitchFamily="34" charset="0"/>
            </a:endParaRPr>
          </a:p>
          <a:p>
            <a:r>
              <a:rPr lang="en-GB" sz="1800" dirty="0" smtClean="0">
                <a:solidFill>
                  <a:schemeClr val="bg1">
                    <a:lumMod val="20000"/>
                    <a:lumOff val="80000"/>
                  </a:schemeClr>
                </a:solidFill>
                <a:latin typeface="Arial Black" pitchFamily="34" charset="0"/>
              </a:rPr>
              <a:t>“Therefore just as sin entered the world through one man, and death through sin, and in this way death came to all men, because all sinned” (Romans 5:12)</a:t>
            </a:r>
          </a:p>
          <a:p>
            <a:endParaRPr lang="en-GB" sz="1800" dirty="0" smtClean="0">
              <a:solidFill>
                <a:schemeClr val="bg1">
                  <a:lumMod val="20000"/>
                  <a:lumOff val="80000"/>
                </a:schemeClr>
              </a:solidFill>
              <a:latin typeface="Arial Black" pitchFamily="34" charset="0"/>
            </a:endParaRPr>
          </a:p>
          <a:p>
            <a:r>
              <a:rPr lang="en-GB" sz="1800" dirty="0" smtClean="0">
                <a:solidFill>
                  <a:schemeClr val="bg1">
                    <a:lumMod val="20000"/>
                    <a:lumOff val="80000"/>
                  </a:schemeClr>
                </a:solidFill>
                <a:latin typeface="Arial Black" pitchFamily="34" charset="0"/>
              </a:rPr>
              <a:t>For as in Adam all die, so in Christ all will be made alive”</a:t>
            </a:r>
          </a:p>
          <a:p>
            <a:r>
              <a:rPr lang="en-GB" sz="1800" dirty="0" smtClean="0">
                <a:solidFill>
                  <a:schemeClr val="bg1">
                    <a:lumMod val="20000"/>
                    <a:lumOff val="80000"/>
                  </a:schemeClr>
                </a:solidFill>
                <a:latin typeface="Arial Black" pitchFamily="34" charset="0"/>
              </a:rPr>
              <a:t>(1 Corinthians 15:22) </a:t>
            </a:r>
          </a:p>
          <a:p>
            <a:endParaRPr lang="en-GB" sz="2400" dirty="0" smtClean="0">
              <a:latin typeface="Arial Black" pitchFamily="34" charset="0"/>
            </a:endParaRPr>
          </a:p>
          <a:p>
            <a:endParaRPr lang="en-GB" sz="2400" dirty="0" smtClean="0">
              <a:latin typeface="Arial Black" pitchFamily="34" charset="0"/>
            </a:endParaRPr>
          </a:p>
          <a:p>
            <a:endParaRPr lang="en-GB" dirty="0"/>
          </a:p>
        </p:txBody>
      </p:sp>
      <p:pic>
        <p:nvPicPr>
          <p:cNvPr id="5122" name="Picture 2" descr="http://4.bp.blogspot.com/_4rnVa4wRPVQ/TE5PLOBn15I/AAAAAAAAA1o/DufdYbt1Smw/s1600/300px-Dali_Crucifixion_hypercube.jpg"/>
          <p:cNvPicPr>
            <a:picLocks noChangeAspect="1" noChangeArrowheads="1"/>
          </p:cNvPicPr>
          <p:nvPr/>
        </p:nvPicPr>
        <p:blipFill>
          <a:blip r:embed="rId2" cstate="print"/>
          <a:srcRect/>
          <a:stretch>
            <a:fillRect/>
          </a:stretch>
        </p:blipFill>
        <p:spPr bwMode="auto">
          <a:xfrm>
            <a:off x="3563888" y="4005064"/>
            <a:ext cx="1816697" cy="285293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251520" y="304800"/>
            <a:ext cx="8640960" cy="4539704"/>
          </a:xfrm>
          <a:prstGeom prst="rect">
            <a:avLst/>
          </a:prstGeom>
          <a:noFill/>
          <a:ln w="9525">
            <a:noFill/>
            <a:miter lim="800000"/>
            <a:headEnd/>
            <a:tailEnd/>
          </a:ln>
          <a:effectLst/>
        </p:spPr>
        <p:txBody>
          <a:bodyPr wrap="square">
            <a:spAutoFit/>
          </a:bodyPr>
          <a:lstStyle/>
          <a:p>
            <a:pPr algn="ctr">
              <a:spcBef>
                <a:spcPct val="50000"/>
              </a:spcBef>
            </a:pPr>
            <a:r>
              <a:rPr lang="en-GB" sz="3200" dirty="0" smtClean="0">
                <a:latin typeface="Arial Black" pitchFamily="34" charset="0"/>
              </a:rPr>
              <a:t>Life after Death</a:t>
            </a:r>
          </a:p>
          <a:p>
            <a:pPr>
              <a:spcBef>
                <a:spcPct val="50000"/>
              </a:spcBef>
            </a:pPr>
            <a:endParaRPr lang="en-GB" sz="1800" dirty="0">
              <a:latin typeface="Arial Black" pitchFamily="34" charset="0"/>
            </a:endParaRPr>
          </a:p>
          <a:p>
            <a:pPr>
              <a:spcBef>
                <a:spcPct val="50000"/>
              </a:spcBef>
              <a:buFontTx/>
              <a:buChar char="-"/>
            </a:pPr>
            <a:r>
              <a:rPr lang="en-GB" sz="2000" dirty="0" smtClean="0">
                <a:latin typeface="Arial Black" pitchFamily="34" charset="0"/>
              </a:rPr>
              <a:t>What happens to us after we die? Christianity and other religions offer answers. </a:t>
            </a:r>
          </a:p>
          <a:p>
            <a:pPr>
              <a:spcBef>
                <a:spcPct val="50000"/>
              </a:spcBef>
              <a:buFontTx/>
              <a:buChar char="-"/>
            </a:pPr>
            <a:endParaRPr lang="en-GB" sz="2000" dirty="0" smtClean="0">
              <a:latin typeface="Arial Black" pitchFamily="34" charset="0"/>
            </a:endParaRPr>
          </a:p>
          <a:p>
            <a:pPr>
              <a:spcBef>
                <a:spcPct val="50000"/>
              </a:spcBef>
              <a:buFontTx/>
              <a:buChar char="-"/>
            </a:pPr>
            <a:r>
              <a:rPr lang="en-GB" sz="2000" dirty="0" smtClean="0">
                <a:latin typeface="Arial Black" pitchFamily="34" charset="0"/>
              </a:rPr>
              <a:t>Some religions (Hinduism, Buddhism, Sikhism) teach about </a:t>
            </a:r>
            <a:r>
              <a:rPr lang="en-GB" sz="2000" dirty="0" smtClean="0">
                <a:latin typeface="Arial Black" pitchFamily="34" charset="0"/>
              </a:rPr>
              <a:t>“Reincarnation</a:t>
            </a:r>
            <a:r>
              <a:rPr lang="en-GB" sz="2000" dirty="0" smtClean="0">
                <a:latin typeface="Arial Black" pitchFamily="34" charset="0"/>
              </a:rPr>
              <a:t>”, the soul being born into another body. This is not a Christian teaching.</a:t>
            </a:r>
          </a:p>
          <a:p>
            <a:pPr>
              <a:spcBef>
                <a:spcPct val="50000"/>
              </a:spcBef>
              <a:buFontTx/>
              <a:buChar char="-"/>
            </a:pPr>
            <a:endParaRPr lang="en-GB" sz="2000" dirty="0" smtClean="0">
              <a:latin typeface="Arial Black" pitchFamily="34" charset="0"/>
            </a:endParaRPr>
          </a:p>
          <a:p>
            <a:pPr>
              <a:spcBef>
                <a:spcPct val="50000"/>
              </a:spcBef>
              <a:buFontTx/>
              <a:buChar char="-"/>
            </a:pPr>
            <a:r>
              <a:rPr lang="en-GB" sz="2000" dirty="0" smtClean="0">
                <a:latin typeface="Arial Black" pitchFamily="34" charset="0"/>
              </a:rPr>
              <a:t>Our awareness of death is something that seems to differentiate us from animals</a:t>
            </a:r>
          </a:p>
        </p:txBody>
      </p:sp>
      <p:pic>
        <p:nvPicPr>
          <p:cNvPr id="16386" name="Picture 2" descr="http://www.spiritualresearchfoundation.org/spiritualresearch/spiritualscience/afterdeath/images/Life-after-death.gif"/>
          <p:cNvPicPr>
            <a:picLocks noChangeAspect="1" noChangeArrowheads="1"/>
          </p:cNvPicPr>
          <p:nvPr/>
        </p:nvPicPr>
        <p:blipFill>
          <a:blip r:embed="rId2" cstate="print"/>
          <a:srcRect/>
          <a:stretch>
            <a:fillRect/>
          </a:stretch>
        </p:blipFill>
        <p:spPr bwMode="auto">
          <a:xfrm>
            <a:off x="1835696" y="5095874"/>
            <a:ext cx="4829175" cy="176212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548680"/>
            <a:ext cx="4104456" cy="5324535"/>
          </a:xfrm>
          <a:prstGeom prst="rect">
            <a:avLst/>
          </a:prstGeom>
        </p:spPr>
        <p:txBody>
          <a:bodyPr wrap="square">
            <a:spAutoFit/>
          </a:bodyPr>
          <a:lstStyle/>
          <a:p>
            <a:pPr>
              <a:spcBef>
                <a:spcPct val="50000"/>
              </a:spcBef>
              <a:buFontTx/>
              <a:buChar char="-"/>
            </a:pPr>
            <a:r>
              <a:rPr lang="en-GB" sz="2000" dirty="0" smtClean="0">
                <a:latin typeface="Arial Black" pitchFamily="34" charset="0"/>
              </a:rPr>
              <a:t> </a:t>
            </a:r>
            <a:r>
              <a:rPr lang="en-GB" sz="2000" dirty="0" smtClean="0">
                <a:solidFill>
                  <a:schemeClr val="accent5">
                    <a:lumMod val="90000"/>
                  </a:schemeClr>
                </a:solidFill>
                <a:latin typeface="Arial Black" pitchFamily="34" charset="0"/>
              </a:rPr>
              <a:t>Sceptics</a:t>
            </a:r>
            <a:r>
              <a:rPr lang="en-GB" sz="2000" dirty="0" smtClean="0">
                <a:latin typeface="Arial Black" pitchFamily="34" charset="0"/>
              </a:rPr>
              <a:t> would suggest that there is no proof for the existence of a soul. Therefore life after death is unlikely.</a:t>
            </a:r>
          </a:p>
          <a:p>
            <a:pPr>
              <a:spcBef>
                <a:spcPct val="50000"/>
              </a:spcBef>
              <a:buFontTx/>
              <a:buChar char="-"/>
            </a:pPr>
            <a:r>
              <a:rPr lang="en-GB" sz="2000" dirty="0" smtClean="0">
                <a:latin typeface="Arial Black" pitchFamily="34" charset="0"/>
              </a:rPr>
              <a:t>Sometimes “</a:t>
            </a:r>
            <a:r>
              <a:rPr lang="en-GB" sz="2000" dirty="0" smtClean="0">
                <a:solidFill>
                  <a:schemeClr val="accent5">
                    <a:lumMod val="90000"/>
                  </a:schemeClr>
                </a:solidFill>
                <a:latin typeface="Arial Black" pitchFamily="34" charset="0"/>
              </a:rPr>
              <a:t>near-death experiences</a:t>
            </a:r>
            <a:r>
              <a:rPr lang="en-GB" sz="2000" dirty="0" smtClean="0">
                <a:latin typeface="Arial Black" pitchFamily="34" charset="0"/>
              </a:rPr>
              <a:t>” are offered as evidence for survival beyond death. Others argue that this is not really scientific evidence.</a:t>
            </a:r>
          </a:p>
          <a:p>
            <a:pPr>
              <a:spcBef>
                <a:spcPct val="50000"/>
              </a:spcBef>
              <a:buFontTx/>
              <a:buChar char="-"/>
            </a:pPr>
            <a:r>
              <a:rPr lang="en-GB" sz="2000" dirty="0" smtClean="0">
                <a:solidFill>
                  <a:schemeClr val="accent5">
                    <a:lumMod val="90000"/>
                  </a:schemeClr>
                </a:solidFill>
                <a:latin typeface="Arial Black" pitchFamily="34" charset="0"/>
              </a:rPr>
              <a:t>Materialists</a:t>
            </a:r>
            <a:r>
              <a:rPr lang="en-GB" sz="2000" dirty="0" smtClean="0">
                <a:latin typeface="Arial Black" pitchFamily="34" charset="0"/>
              </a:rPr>
              <a:t> and </a:t>
            </a:r>
            <a:r>
              <a:rPr lang="en-GB" sz="2000" dirty="0" smtClean="0">
                <a:solidFill>
                  <a:schemeClr val="accent5">
                    <a:lumMod val="90000"/>
                  </a:schemeClr>
                </a:solidFill>
                <a:latin typeface="Arial Black" pitchFamily="34" charset="0"/>
              </a:rPr>
              <a:t>atheists</a:t>
            </a:r>
            <a:r>
              <a:rPr lang="en-GB" sz="2000" dirty="0" smtClean="0">
                <a:latin typeface="Arial Black" pitchFamily="34" charset="0"/>
              </a:rPr>
              <a:t> would suggest that when we die, nothing else happens – we are dead. That is all.</a:t>
            </a:r>
            <a:endParaRPr lang="en-GB" sz="2000" dirty="0">
              <a:latin typeface="Arial Black" pitchFamily="34" charset="0"/>
            </a:endParaRPr>
          </a:p>
        </p:txBody>
      </p:sp>
      <p:pic>
        <p:nvPicPr>
          <p:cNvPr id="4098" name="Picture 2" descr="http://farm4.static.flickr.com/3555/3407624192_5fe7e998fd.jpg"/>
          <p:cNvPicPr>
            <a:picLocks noChangeAspect="1" noChangeArrowheads="1"/>
          </p:cNvPicPr>
          <p:nvPr/>
        </p:nvPicPr>
        <p:blipFill>
          <a:blip r:embed="rId2" cstate="print"/>
          <a:srcRect/>
          <a:stretch>
            <a:fillRect/>
          </a:stretch>
        </p:blipFill>
        <p:spPr bwMode="auto">
          <a:xfrm>
            <a:off x="5004048" y="1340768"/>
            <a:ext cx="2886075" cy="414337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descr="Rev21"/>
          <p:cNvPicPr>
            <a:picLocks noChangeAspect="1" noChangeArrowheads="1"/>
          </p:cNvPicPr>
          <p:nvPr/>
        </p:nvPicPr>
        <p:blipFill>
          <a:blip r:embed="rId2" cstate="print"/>
          <a:srcRect/>
          <a:stretch>
            <a:fillRect/>
          </a:stretch>
        </p:blipFill>
        <p:spPr bwMode="auto">
          <a:xfrm>
            <a:off x="5868144" y="260648"/>
            <a:ext cx="3024658" cy="4148102"/>
          </a:xfrm>
          <a:prstGeom prst="rect">
            <a:avLst/>
          </a:prstGeom>
          <a:noFill/>
        </p:spPr>
      </p:pic>
      <p:sp>
        <p:nvSpPr>
          <p:cNvPr id="5122" name="Text Box 2"/>
          <p:cNvSpPr txBox="1">
            <a:spLocks noChangeArrowheads="1"/>
          </p:cNvSpPr>
          <p:nvPr/>
        </p:nvSpPr>
        <p:spPr bwMode="auto">
          <a:xfrm>
            <a:off x="152400" y="304800"/>
            <a:ext cx="8763000" cy="579438"/>
          </a:xfrm>
          <a:prstGeom prst="rect">
            <a:avLst/>
          </a:prstGeom>
          <a:noFill/>
          <a:ln w="9525">
            <a:noFill/>
            <a:miter lim="800000"/>
            <a:headEnd/>
            <a:tailEnd/>
          </a:ln>
          <a:effectLst/>
        </p:spPr>
        <p:txBody>
          <a:bodyPr>
            <a:spAutoFit/>
          </a:bodyPr>
          <a:lstStyle/>
          <a:p>
            <a:pPr>
              <a:spcBef>
                <a:spcPct val="50000"/>
              </a:spcBef>
            </a:pPr>
            <a:r>
              <a:rPr lang="en-GB" sz="3200" dirty="0" smtClean="0">
                <a:latin typeface="Arial Black" pitchFamily="34" charset="0"/>
              </a:rPr>
              <a:t>              Heaven</a:t>
            </a:r>
            <a:endParaRPr lang="en-GB" sz="3200" dirty="0">
              <a:latin typeface="Arial Black" pitchFamily="34" charset="0"/>
            </a:endParaRPr>
          </a:p>
        </p:txBody>
      </p:sp>
      <p:sp>
        <p:nvSpPr>
          <p:cNvPr id="5123" name="Text Box 3"/>
          <p:cNvSpPr txBox="1">
            <a:spLocks noChangeArrowheads="1"/>
          </p:cNvSpPr>
          <p:nvPr/>
        </p:nvSpPr>
        <p:spPr bwMode="auto">
          <a:xfrm>
            <a:off x="323528" y="908720"/>
            <a:ext cx="5292080" cy="6001643"/>
          </a:xfrm>
          <a:prstGeom prst="rect">
            <a:avLst/>
          </a:prstGeom>
          <a:noFill/>
          <a:ln w="9525">
            <a:noFill/>
            <a:miter lim="800000"/>
            <a:headEnd/>
            <a:tailEnd/>
          </a:ln>
          <a:effectLst/>
        </p:spPr>
        <p:txBody>
          <a:bodyPr wrap="square">
            <a:spAutoFit/>
          </a:bodyPr>
          <a:lstStyle/>
          <a:p>
            <a:pPr>
              <a:spcBef>
                <a:spcPct val="50000"/>
              </a:spcBef>
            </a:pPr>
            <a:r>
              <a:rPr lang="en-US" sz="1800" dirty="0" smtClean="0">
                <a:latin typeface="Arial Black" pitchFamily="34" charset="0"/>
              </a:rPr>
              <a:t>*</a:t>
            </a:r>
            <a:r>
              <a:rPr lang="en-US" sz="2000" dirty="0" smtClean="0">
                <a:latin typeface="Arial Black" pitchFamily="34" charset="0"/>
              </a:rPr>
              <a:t>Christians believe that Jesus has given them the opportunity to reach heaven</a:t>
            </a:r>
          </a:p>
          <a:p>
            <a:pPr>
              <a:spcBef>
                <a:spcPct val="50000"/>
              </a:spcBef>
            </a:pPr>
            <a:r>
              <a:rPr lang="en-US" sz="2000" dirty="0" smtClean="0">
                <a:latin typeface="Arial Black" pitchFamily="34" charset="0"/>
              </a:rPr>
              <a:t>*One day Christ will return (parousia, the </a:t>
            </a:r>
            <a:r>
              <a:rPr lang="en-US" sz="2000" dirty="0" smtClean="0">
                <a:solidFill>
                  <a:schemeClr val="accent5">
                    <a:lumMod val="90000"/>
                  </a:schemeClr>
                </a:solidFill>
                <a:latin typeface="Arial Black" pitchFamily="34" charset="0"/>
              </a:rPr>
              <a:t>Second Coming</a:t>
            </a:r>
            <a:r>
              <a:rPr lang="en-US" sz="2000" dirty="0" smtClean="0">
                <a:latin typeface="Arial Black" pitchFamily="34" charset="0"/>
              </a:rPr>
              <a:t>). At this point, all will be judged and sent to Heaven or hell according to the judgment made on the way they have lived their lives.</a:t>
            </a:r>
            <a:endParaRPr lang="en-US" sz="2000" dirty="0">
              <a:latin typeface="Arial Black" pitchFamily="34" charset="0"/>
            </a:endParaRPr>
          </a:p>
          <a:p>
            <a:pPr>
              <a:spcBef>
                <a:spcPct val="50000"/>
              </a:spcBef>
            </a:pPr>
            <a:r>
              <a:rPr lang="en-US" sz="2000" dirty="0" smtClean="0">
                <a:latin typeface="Arial Black" pitchFamily="34" charset="0"/>
              </a:rPr>
              <a:t>*This “Day of Judgment” will either happen as soon as a person dies (</a:t>
            </a:r>
            <a:r>
              <a:rPr lang="en-US" sz="2000" dirty="0" smtClean="0">
                <a:solidFill>
                  <a:schemeClr val="accent5">
                    <a:lumMod val="90000"/>
                  </a:schemeClr>
                </a:solidFill>
                <a:latin typeface="Arial Black" pitchFamily="34" charset="0"/>
              </a:rPr>
              <a:t>particular </a:t>
            </a:r>
            <a:r>
              <a:rPr lang="en-US" sz="2000" dirty="0" err="1" smtClean="0">
                <a:solidFill>
                  <a:schemeClr val="accent5">
                    <a:lumMod val="90000"/>
                  </a:schemeClr>
                </a:solidFill>
                <a:latin typeface="Arial Black" pitchFamily="34" charset="0"/>
              </a:rPr>
              <a:t>judgement</a:t>
            </a:r>
            <a:r>
              <a:rPr lang="en-US" sz="2000" dirty="0" smtClean="0">
                <a:latin typeface="Arial Black" pitchFamily="34" charset="0"/>
              </a:rPr>
              <a:t>) or at some date in the future when all we be judged (</a:t>
            </a:r>
            <a:r>
              <a:rPr lang="en-US" sz="2000" dirty="0" smtClean="0">
                <a:solidFill>
                  <a:schemeClr val="accent5">
                    <a:lumMod val="90000"/>
                  </a:schemeClr>
                </a:solidFill>
                <a:latin typeface="Arial Black" pitchFamily="34" charset="0"/>
              </a:rPr>
              <a:t>general </a:t>
            </a:r>
            <a:r>
              <a:rPr lang="en-US" sz="2000" dirty="0" err="1" smtClean="0">
                <a:solidFill>
                  <a:schemeClr val="accent5">
                    <a:lumMod val="90000"/>
                  </a:schemeClr>
                </a:solidFill>
                <a:latin typeface="Arial Black" pitchFamily="34" charset="0"/>
              </a:rPr>
              <a:t>judgement</a:t>
            </a:r>
            <a:r>
              <a:rPr lang="en-US" sz="2000" dirty="0" smtClean="0">
                <a:latin typeface="Arial Black" pitchFamily="34" charset="0"/>
              </a:rPr>
              <a:t>), remembering that God is not limited by our own puny human conception of time.</a:t>
            </a:r>
          </a:p>
          <a:p>
            <a:pPr>
              <a:spcBef>
                <a:spcPct val="50000"/>
              </a:spcBef>
              <a:buFont typeface="Arial" charset="0"/>
              <a:buChar char="•"/>
            </a:pPr>
            <a:endParaRPr lang="en-US" sz="1600" dirty="0"/>
          </a:p>
        </p:txBody>
      </p:sp>
      <p:sp>
        <p:nvSpPr>
          <p:cNvPr id="5124" name="Text Box 4"/>
          <p:cNvSpPr txBox="1">
            <a:spLocks noChangeArrowheads="1"/>
          </p:cNvSpPr>
          <p:nvPr/>
        </p:nvSpPr>
        <p:spPr bwMode="auto">
          <a:xfrm>
            <a:off x="179512" y="836712"/>
            <a:ext cx="5472608" cy="523220"/>
          </a:xfrm>
          <a:prstGeom prst="rect">
            <a:avLst/>
          </a:prstGeom>
          <a:noFill/>
          <a:ln w="9525">
            <a:noFill/>
            <a:miter lim="800000"/>
            <a:headEnd/>
            <a:tailEnd/>
          </a:ln>
          <a:effectLst/>
        </p:spPr>
        <p:txBody>
          <a:bodyPr wrap="square">
            <a:spAutoFit/>
          </a:bodyPr>
          <a:lstStyle/>
          <a:p>
            <a:pPr>
              <a:spcBef>
                <a:spcPct val="50000"/>
              </a:spcBef>
            </a:pPr>
            <a:endParaRPr lang="en-GB" sz="2800" dirty="0">
              <a:effectLst>
                <a:outerShdw blurRad="38100" dist="38100" dir="2700000" algn="tl">
                  <a:srgbClr val="000000"/>
                </a:outerShdw>
              </a:effectLst>
              <a:latin typeface="Arial" charset="0"/>
            </a:endParaRPr>
          </a:p>
        </p:txBody>
      </p:sp>
      <p:sp>
        <p:nvSpPr>
          <p:cNvPr id="9" name="TextBox 8"/>
          <p:cNvSpPr txBox="1"/>
          <p:nvPr/>
        </p:nvSpPr>
        <p:spPr>
          <a:xfrm>
            <a:off x="5868144" y="4509120"/>
            <a:ext cx="3024336" cy="1938992"/>
          </a:xfrm>
          <a:prstGeom prst="rect">
            <a:avLst/>
          </a:prstGeom>
          <a:noFill/>
        </p:spPr>
        <p:txBody>
          <a:bodyPr wrap="square" rtlCol="0">
            <a:spAutoFit/>
          </a:bodyPr>
          <a:lstStyle/>
          <a:p>
            <a:r>
              <a:rPr lang="en-GB" sz="2000" dirty="0" smtClean="0"/>
              <a:t>Some Christians believe that the “resurrection of the body” means that they will be reunited with their bodies, hence they disapprove of cremation</a:t>
            </a:r>
            <a:endParaRPr lang="en-GB"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764704"/>
            <a:ext cx="8136904" cy="2708434"/>
          </a:xfrm>
          <a:prstGeom prst="rect">
            <a:avLst/>
          </a:prstGeom>
        </p:spPr>
        <p:txBody>
          <a:bodyPr wrap="square">
            <a:spAutoFit/>
          </a:bodyPr>
          <a:lstStyle/>
          <a:p>
            <a:pPr>
              <a:spcBef>
                <a:spcPct val="50000"/>
              </a:spcBef>
              <a:buFont typeface="Arial" charset="0"/>
              <a:buChar char="•"/>
            </a:pPr>
            <a:r>
              <a:rPr lang="en-US" sz="2000" dirty="0" smtClean="0">
                <a:latin typeface="Arial Black" pitchFamily="34" charset="0"/>
              </a:rPr>
              <a:t>There have been different descriptions of heaven. Clouds and angels are artistic license, ways of describing things too complex for human language. But Christians agree on the “</a:t>
            </a:r>
            <a:r>
              <a:rPr lang="en-US" sz="2000" dirty="0" smtClean="0">
                <a:solidFill>
                  <a:schemeClr val="accent5">
                    <a:lumMod val="90000"/>
                  </a:schemeClr>
                </a:solidFill>
                <a:latin typeface="Arial Black" pitchFamily="34" charset="0"/>
              </a:rPr>
              <a:t>beatific vision</a:t>
            </a:r>
            <a:r>
              <a:rPr lang="en-US" sz="2000" dirty="0" smtClean="0">
                <a:latin typeface="Arial Black" pitchFamily="34" charset="0"/>
              </a:rPr>
              <a:t>”: an eternal and direct view of God, bringing total happiness</a:t>
            </a:r>
          </a:p>
          <a:p>
            <a:pPr>
              <a:spcBef>
                <a:spcPct val="50000"/>
              </a:spcBef>
              <a:buFont typeface="Arial" charset="0"/>
              <a:buChar char="•"/>
            </a:pPr>
            <a:r>
              <a:rPr lang="en-US" sz="2000" dirty="0" smtClean="0">
                <a:latin typeface="Arial Black" pitchFamily="34" charset="0"/>
              </a:rPr>
              <a:t>*Christians should not fear death, but should look forward to joy. Some Christians do not believe that heaven is a place – more like a state of mind</a:t>
            </a:r>
          </a:p>
        </p:txBody>
      </p:sp>
      <p:pic>
        <p:nvPicPr>
          <p:cNvPr id="7170" name="Picture 2" descr="http://www.lightandmagic.co.uk/components/com_virtuemart/shop_image/product/bf683eb037a261f1740ed389116e7315.jpg"/>
          <p:cNvPicPr>
            <a:picLocks noChangeAspect="1" noChangeArrowheads="1"/>
          </p:cNvPicPr>
          <p:nvPr/>
        </p:nvPicPr>
        <p:blipFill>
          <a:blip r:embed="rId2" cstate="print"/>
          <a:srcRect/>
          <a:stretch>
            <a:fillRect/>
          </a:stretch>
        </p:blipFill>
        <p:spPr bwMode="auto">
          <a:xfrm>
            <a:off x="2627784" y="3941676"/>
            <a:ext cx="3888432" cy="291632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0" y="188640"/>
            <a:ext cx="8763000" cy="579438"/>
          </a:xfrm>
          <a:prstGeom prst="rect">
            <a:avLst/>
          </a:prstGeom>
          <a:noFill/>
          <a:ln w="9525">
            <a:noFill/>
            <a:miter lim="800000"/>
            <a:headEnd/>
            <a:tailEnd/>
          </a:ln>
          <a:effectLst/>
        </p:spPr>
        <p:txBody>
          <a:bodyPr>
            <a:spAutoFit/>
          </a:bodyPr>
          <a:lstStyle/>
          <a:p>
            <a:pPr algn="ctr">
              <a:spcBef>
                <a:spcPct val="50000"/>
              </a:spcBef>
            </a:pPr>
            <a:r>
              <a:rPr lang="en-GB" sz="3200" dirty="0">
                <a:latin typeface="Arial Black" pitchFamily="34" charset="0"/>
              </a:rPr>
              <a:t>Hell</a:t>
            </a:r>
          </a:p>
        </p:txBody>
      </p:sp>
      <p:sp>
        <p:nvSpPr>
          <p:cNvPr id="6148" name="Text Box 4"/>
          <p:cNvSpPr txBox="1">
            <a:spLocks noChangeArrowheads="1"/>
          </p:cNvSpPr>
          <p:nvPr/>
        </p:nvSpPr>
        <p:spPr bwMode="auto">
          <a:xfrm>
            <a:off x="457200" y="914400"/>
            <a:ext cx="84582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6149" name="Text Box 5"/>
          <p:cNvSpPr txBox="1">
            <a:spLocks noChangeArrowheads="1"/>
          </p:cNvSpPr>
          <p:nvPr/>
        </p:nvSpPr>
        <p:spPr bwMode="auto">
          <a:xfrm>
            <a:off x="359024" y="764704"/>
            <a:ext cx="8784976" cy="2862322"/>
          </a:xfrm>
          <a:prstGeom prst="rect">
            <a:avLst/>
          </a:prstGeom>
          <a:noFill/>
          <a:ln w="9525">
            <a:noFill/>
            <a:miter lim="800000"/>
            <a:headEnd/>
            <a:tailEnd/>
          </a:ln>
          <a:effectLst/>
        </p:spPr>
        <p:txBody>
          <a:bodyPr wrap="square">
            <a:spAutoFit/>
          </a:bodyPr>
          <a:lstStyle/>
          <a:p>
            <a:pPr>
              <a:spcBef>
                <a:spcPct val="50000"/>
              </a:spcBef>
            </a:pPr>
            <a:r>
              <a:rPr lang="en-GB" sz="1800" dirty="0" smtClean="0">
                <a:effectLst>
                  <a:outerShdw blurRad="38100" dist="38100" dir="2700000" algn="tl">
                    <a:srgbClr val="000000"/>
                  </a:outerShdw>
                </a:effectLst>
                <a:latin typeface="Arial Black" pitchFamily="34" charset="0"/>
              </a:rPr>
              <a:t>*The traditional Christian view was of Hell as </a:t>
            </a:r>
            <a:r>
              <a:rPr lang="en-GB" sz="1800" dirty="0">
                <a:effectLst>
                  <a:outerShdw blurRad="38100" dist="38100" dir="2700000" algn="tl">
                    <a:srgbClr val="000000"/>
                  </a:outerShdw>
                </a:effectLst>
                <a:latin typeface="Arial Black" pitchFamily="34" charset="0"/>
              </a:rPr>
              <a:t>a place of everlasting suffering. Some Christians </a:t>
            </a:r>
            <a:r>
              <a:rPr lang="en-GB" sz="1800" dirty="0" smtClean="0">
                <a:effectLst>
                  <a:outerShdw blurRad="38100" dist="38100" dir="2700000" algn="tl">
                    <a:srgbClr val="000000"/>
                  </a:outerShdw>
                </a:effectLst>
                <a:latin typeface="Arial Black" pitchFamily="34" charset="0"/>
              </a:rPr>
              <a:t>believed </a:t>
            </a:r>
            <a:r>
              <a:rPr lang="en-GB" sz="1800" dirty="0">
                <a:effectLst>
                  <a:outerShdw blurRad="38100" dist="38100" dir="2700000" algn="tl">
                    <a:srgbClr val="000000"/>
                  </a:outerShdw>
                </a:effectLst>
                <a:latin typeface="Arial Black" pitchFamily="34" charset="0"/>
              </a:rPr>
              <a:t>that all who haven’t accepted Jesus will burn there for eternity</a:t>
            </a:r>
            <a:r>
              <a:rPr lang="en-GB" sz="1800" dirty="0" smtClean="0">
                <a:effectLst>
                  <a:outerShdw blurRad="38100" dist="38100" dir="2700000" algn="tl">
                    <a:srgbClr val="000000"/>
                  </a:outerShdw>
                </a:effectLst>
                <a:latin typeface="Arial Black" pitchFamily="34" charset="0"/>
              </a:rPr>
              <a:t>.</a:t>
            </a:r>
          </a:p>
          <a:p>
            <a:pPr>
              <a:spcBef>
                <a:spcPct val="50000"/>
              </a:spcBef>
            </a:pPr>
            <a:r>
              <a:rPr lang="en-GB" sz="1800" dirty="0" smtClean="0">
                <a:effectLst>
                  <a:outerShdw blurRad="38100" dist="38100" dir="2700000" algn="tl">
                    <a:srgbClr val="000000"/>
                  </a:outerShdw>
                </a:effectLst>
                <a:latin typeface="Arial Black" pitchFamily="34" charset="0"/>
              </a:rPr>
              <a:t>*This is a less-popular view nowadays, with some Christians believing that Hell is more of a state of mind or denial of the “beatific vision”</a:t>
            </a:r>
          </a:p>
          <a:p>
            <a:pPr>
              <a:spcBef>
                <a:spcPct val="50000"/>
              </a:spcBef>
            </a:pPr>
            <a:r>
              <a:rPr lang="en-GB" sz="1800" dirty="0" smtClean="0">
                <a:effectLst>
                  <a:outerShdw blurRad="38100" dist="38100" dir="2700000" algn="tl">
                    <a:srgbClr val="000000"/>
                  </a:outerShdw>
                </a:effectLst>
                <a:latin typeface="Arial Black" pitchFamily="34" charset="0"/>
              </a:rPr>
              <a:t>*Many Christians still believe however that if you have not accepted Christ you cannot enter heaven. This only applies to those who have heard of </a:t>
            </a:r>
            <a:r>
              <a:rPr lang="en-GB" sz="1800" dirty="0">
                <a:effectLst>
                  <a:outerShdw blurRad="38100" dist="38100" dir="2700000" algn="tl">
                    <a:srgbClr val="000000"/>
                  </a:outerShdw>
                </a:effectLst>
                <a:latin typeface="Arial Black" pitchFamily="34" charset="0"/>
              </a:rPr>
              <a:t>J</a:t>
            </a:r>
            <a:r>
              <a:rPr lang="en-GB" sz="1800" dirty="0" smtClean="0">
                <a:effectLst>
                  <a:outerShdw blurRad="38100" dist="38100" dir="2700000" algn="tl">
                    <a:srgbClr val="000000"/>
                  </a:outerShdw>
                </a:effectLst>
                <a:latin typeface="Arial Black" pitchFamily="34" charset="0"/>
              </a:rPr>
              <a:t>esus and the Gospel</a:t>
            </a:r>
            <a:endParaRPr lang="en-GB" sz="1800" dirty="0">
              <a:effectLst>
                <a:outerShdw blurRad="38100" dist="38100" dir="2700000" algn="tl">
                  <a:srgbClr val="000000"/>
                </a:outerShdw>
              </a:effectLst>
              <a:latin typeface="Arial Black" pitchFamily="34" charset="0"/>
            </a:endParaRPr>
          </a:p>
        </p:txBody>
      </p:sp>
      <p:pic>
        <p:nvPicPr>
          <p:cNvPr id="6153" name="Picture 9"/>
          <p:cNvPicPr>
            <a:picLocks noChangeAspect="1" noChangeArrowheads="1"/>
          </p:cNvPicPr>
          <p:nvPr/>
        </p:nvPicPr>
        <p:blipFill>
          <a:blip r:embed="rId2" cstate="print"/>
          <a:srcRect/>
          <a:stretch>
            <a:fillRect/>
          </a:stretch>
        </p:blipFill>
        <p:spPr bwMode="auto">
          <a:xfrm>
            <a:off x="4283968" y="3536983"/>
            <a:ext cx="4555232" cy="3094005"/>
          </a:xfrm>
          <a:prstGeom prst="rect">
            <a:avLst/>
          </a:prstGeom>
          <a:noFill/>
          <a:ln w="9525">
            <a:noFill/>
            <a:miter lim="800000"/>
            <a:headEnd/>
            <a:tailEnd/>
          </a:ln>
          <a:effectLst/>
        </p:spPr>
      </p:pic>
      <p:sp>
        <p:nvSpPr>
          <p:cNvPr id="6154" name="Rectangle 10"/>
          <p:cNvSpPr>
            <a:spLocks noChangeArrowheads="1"/>
          </p:cNvSpPr>
          <p:nvPr/>
        </p:nvSpPr>
        <p:spPr bwMode="auto">
          <a:xfrm>
            <a:off x="323528" y="3717032"/>
            <a:ext cx="3348880" cy="1200329"/>
          </a:xfrm>
          <a:prstGeom prst="rect">
            <a:avLst/>
          </a:prstGeom>
          <a:noFill/>
          <a:ln w="9525">
            <a:noFill/>
            <a:miter lim="800000"/>
            <a:headEnd/>
            <a:tailEnd/>
          </a:ln>
          <a:effectLst/>
        </p:spPr>
        <p:txBody>
          <a:bodyPr wrap="square">
            <a:spAutoFit/>
          </a:bodyPr>
          <a:lstStyle/>
          <a:p>
            <a:pPr>
              <a:spcBef>
                <a:spcPct val="50000"/>
              </a:spcBef>
            </a:pPr>
            <a:r>
              <a:rPr lang="en-GB" sz="1800" dirty="0" smtClean="0">
                <a:effectLst>
                  <a:outerShdw blurRad="38100" dist="38100" dir="2700000" algn="tl">
                    <a:srgbClr val="000000"/>
                  </a:outerShdw>
                </a:effectLst>
                <a:latin typeface="Arial Black" pitchFamily="34" charset="0"/>
              </a:rPr>
              <a:t>Some </a:t>
            </a:r>
            <a:r>
              <a:rPr lang="en-GB" sz="1800" dirty="0">
                <a:effectLst>
                  <a:outerShdw blurRad="38100" dist="38100" dir="2700000" algn="tl">
                    <a:srgbClr val="000000"/>
                  </a:outerShdw>
                </a:effectLst>
                <a:latin typeface="Arial Black" pitchFamily="34" charset="0"/>
              </a:rPr>
              <a:t>C</a:t>
            </a:r>
            <a:r>
              <a:rPr lang="en-GB" sz="1800" dirty="0" smtClean="0">
                <a:effectLst>
                  <a:outerShdw blurRad="38100" dist="38100" dir="2700000" algn="tl">
                    <a:srgbClr val="000000"/>
                  </a:outerShdw>
                </a:effectLst>
                <a:latin typeface="Arial Black" pitchFamily="34" charset="0"/>
              </a:rPr>
              <a:t>hristians argue that </a:t>
            </a:r>
            <a:r>
              <a:rPr lang="en-GB" sz="1800" dirty="0">
                <a:effectLst>
                  <a:outerShdw blurRad="38100" dist="38100" dir="2700000" algn="tl">
                    <a:srgbClr val="000000"/>
                  </a:outerShdw>
                </a:effectLst>
                <a:latin typeface="Arial Black" pitchFamily="34" charset="0"/>
              </a:rPr>
              <a:t>a loving God could never send someone to such a place.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52400" y="304800"/>
            <a:ext cx="8763000" cy="579438"/>
          </a:xfrm>
          <a:prstGeom prst="rect">
            <a:avLst/>
          </a:prstGeom>
          <a:noFill/>
          <a:ln w="9525">
            <a:noFill/>
            <a:miter lim="800000"/>
            <a:headEnd/>
            <a:tailEnd/>
          </a:ln>
          <a:effectLst/>
        </p:spPr>
        <p:txBody>
          <a:bodyPr>
            <a:spAutoFit/>
          </a:bodyPr>
          <a:lstStyle/>
          <a:p>
            <a:pPr lvl="2">
              <a:spcBef>
                <a:spcPct val="50000"/>
              </a:spcBef>
            </a:pPr>
            <a:r>
              <a:rPr lang="en-GB" sz="3200" dirty="0">
                <a:latin typeface="Arial Black" pitchFamily="34" charset="0"/>
              </a:rPr>
              <a:t>Purgatory</a:t>
            </a:r>
          </a:p>
        </p:txBody>
      </p:sp>
      <p:sp>
        <p:nvSpPr>
          <p:cNvPr id="7171" name="Text Box 3"/>
          <p:cNvSpPr txBox="1">
            <a:spLocks noChangeArrowheads="1"/>
          </p:cNvSpPr>
          <p:nvPr/>
        </p:nvSpPr>
        <p:spPr bwMode="auto">
          <a:xfrm>
            <a:off x="457200" y="914400"/>
            <a:ext cx="84582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7172" name="Text Box 4"/>
          <p:cNvSpPr txBox="1">
            <a:spLocks noChangeArrowheads="1"/>
          </p:cNvSpPr>
          <p:nvPr/>
        </p:nvSpPr>
        <p:spPr bwMode="auto">
          <a:xfrm>
            <a:off x="457200" y="1143000"/>
            <a:ext cx="3733800" cy="3693319"/>
          </a:xfrm>
          <a:prstGeom prst="rect">
            <a:avLst/>
          </a:prstGeom>
          <a:noFill/>
          <a:ln w="9525">
            <a:noFill/>
            <a:miter lim="800000"/>
            <a:headEnd/>
            <a:tailEnd/>
          </a:ln>
          <a:effectLst/>
        </p:spPr>
        <p:txBody>
          <a:bodyPr>
            <a:spAutoFit/>
          </a:bodyPr>
          <a:lstStyle/>
          <a:p>
            <a:pPr>
              <a:spcBef>
                <a:spcPct val="50000"/>
              </a:spcBef>
            </a:pPr>
            <a:r>
              <a:rPr lang="en-GB" sz="1800" dirty="0">
                <a:effectLst>
                  <a:outerShdw blurRad="38100" dist="38100" dir="2700000" algn="tl">
                    <a:srgbClr val="000000"/>
                  </a:outerShdw>
                </a:effectLst>
                <a:latin typeface="Arial Black" pitchFamily="34" charset="0"/>
              </a:rPr>
              <a:t>Roman Catholics believe in a middle place between Heaven and Hell called </a:t>
            </a:r>
            <a:r>
              <a:rPr lang="en-GB" sz="1800" u="sng" dirty="0">
                <a:solidFill>
                  <a:schemeClr val="accent5">
                    <a:lumMod val="90000"/>
                  </a:schemeClr>
                </a:solidFill>
                <a:effectLst>
                  <a:outerShdw blurRad="38100" dist="38100" dir="2700000" algn="tl">
                    <a:srgbClr val="000000"/>
                  </a:outerShdw>
                </a:effectLst>
                <a:latin typeface="Arial Black" pitchFamily="34" charset="0"/>
              </a:rPr>
              <a:t>Purgatory.</a:t>
            </a:r>
            <a:endParaRPr lang="en-GB" sz="1800" dirty="0">
              <a:solidFill>
                <a:schemeClr val="accent5">
                  <a:lumMod val="90000"/>
                </a:schemeClr>
              </a:solidFill>
              <a:effectLst>
                <a:outerShdw blurRad="38100" dist="38100" dir="2700000" algn="tl">
                  <a:srgbClr val="000000"/>
                </a:outerShdw>
              </a:effectLst>
              <a:latin typeface="Arial Black" pitchFamily="34" charset="0"/>
            </a:endParaRPr>
          </a:p>
          <a:p>
            <a:pPr>
              <a:spcBef>
                <a:spcPct val="50000"/>
              </a:spcBef>
            </a:pPr>
            <a:r>
              <a:rPr lang="en-GB" sz="1800" dirty="0">
                <a:effectLst>
                  <a:outerShdw blurRad="38100" dist="38100" dir="2700000" algn="tl">
                    <a:srgbClr val="000000"/>
                  </a:outerShdw>
                </a:effectLst>
                <a:latin typeface="Arial Black" pitchFamily="34" charset="0"/>
              </a:rPr>
              <a:t>In purgatory you pay for your </a:t>
            </a:r>
            <a:r>
              <a:rPr lang="en-GB" sz="1800" dirty="0" smtClean="0">
                <a:effectLst>
                  <a:outerShdw blurRad="38100" dist="38100" dir="2700000" algn="tl">
                    <a:srgbClr val="000000"/>
                  </a:outerShdw>
                </a:effectLst>
                <a:latin typeface="Arial Black" pitchFamily="34" charset="0"/>
              </a:rPr>
              <a:t>sins such as envy or avarice (greed), until you are ready to enter heaven</a:t>
            </a:r>
            <a:endParaRPr lang="en-GB" sz="1800" dirty="0">
              <a:effectLst>
                <a:outerShdw blurRad="38100" dist="38100" dir="2700000" algn="tl">
                  <a:srgbClr val="000000"/>
                </a:outerShdw>
              </a:effectLst>
              <a:latin typeface="Arial Black" pitchFamily="34" charset="0"/>
            </a:endParaRPr>
          </a:p>
          <a:p>
            <a:pPr>
              <a:spcBef>
                <a:spcPct val="50000"/>
              </a:spcBef>
            </a:pPr>
            <a:r>
              <a:rPr lang="en-GB" sz="1800" dirty="0">
                <a:effectLst>
                  <a:outerShdw blurRad="38100" dist="38100" dir="2700000" algn="tl">
                    <a:srgbClr val="000000"/>
                  </a:outerShdw>
                </a:effectLst>
                <a:latin typeface="Arial Black" pitchFamily="34" charset="0"/>
              </a:rPr>
              <a:t>This means that Roman Catholics will sometimes </a:t>
            </a:r>
            <a:r>
              <a:rPr lang="en-GB" sz="1800" dirty="0" smtClean="0">
                <a:effectLst>
                  <a:outerShdw blurRad="38100" dist="38100" dir="2700000" algn="tl">
                    <a:srgbClr val="000000"/>
                  </a:outerShdw>
                </a:effectLst>
                <a:latin typeface="Arial Black" pitchFamily="34" charset="0"/>
              </a:rPr>
              <a:t>pray for dead people to help them to get into heaven</a:t>
            </a:r>
            <a:endParaRPr lang="en-GB" sz="1800" dirty="0">
              <a:effectLst>
                <a:outerShdw blurRad="38100" dist="38100" dir="2700000" algn="tl">
                  <a:srgbClr val="000000"/>
                </a:outerShdw>
              </a:effectLst>
              <a:latin typeface="Arial Black" pitchFamily="34" charset="0"/>
            </a:endParaRPr>
          </a:p>
        </p:txBody>
      </p:sp>
      <p:pic>
        <p:nvPicPr>
          <p:cNvPr id="7174" name="Picture 6" descr="Our Lady of Mount Carmel and the Holy Souls"/>
          <p:cNvPicPr>
            <a:picLocks noChangeAspect="1" noChangeArrowheads="1"/>
          </p:cNvPicPr>
          <p:nvPr/>
        </p:nvPicPr>
        <p:blipFill>
          <a:blip r:embed="rId2" cstate="print"/>
          <a:srcRect/>
          <a:stretch>
            <a:fillRect/>
          </a:stretch>
        </p:blipFill>
        <p:spPr bwMode="auto">
          <a:xfrm>
            <a:off x="5292080" y="332656"/>
            <a:ext cx="3308176" cy="4708678"/>
          </a:xfrm>
          <a:prstGeom prst="rect">
            <a:avLst/>
          </a:prstGeom>
          <a:noFill/>
        </p:spPr>
      </p:pic>
      <p:sp>
        <p:nvSpPr>
          <p:cNvPr id="7175" name="Rectangle 7"/>
          <p:cNvSpPr>
            <a:spLocks noChangeArrowheads="1"/>
          </p:cNvSpPr>
          <p:nvPr/>
        </p:nvSpPr>
        <p:spPr bwMode="auto">
          <a:xfrm>
            <a:off x="0" y="5226784"/>
            <a:ext cx="9144000" cy="1631216"/>
          </a:xfrm>
          <a:prstGeom prst="rect">
            <a:avLst/>
          </a:prstGeom>
          <a:noFill/>
          <a:ln w="9525">
            <a:noFill/>
            <a:miter lim="800000"/>
            <a:headEnd/>
            <a:tailEnd/>
          </a:ln>
          <a:effectLst/>
        </p:spPr>
        <p:txBody>
          <a:bodyPr wrap="square">
            <a:spAutoFit/>
          </a:bodyPr>
          <a:lstStyle/>
          <a:p>
            <a:r>
              <a:rPr lang="en-GB" sz="2000" i="1" dirty="0" smtClean="0">
                <a:solidFill>
                  <a:srgbClr val="92D050"/>
                </a:solidFill>
                <a:effectLst>
                  <a:outerShdw blurRad="38100" dist="38100" dir="2700000" algn="tl">
                    <a:srgbClr val="000000"/>
                  </a:outerShdw>
                </a:effectLst>
                <a:latin typeface="Arial Rounded MT Bold" pitchFamily="34" charset="0"/>
              </a:rPr>
              <a:t>What is purgatory? Purgatory is the state of those who die in God’s friendship, assured of their eternal salvation, but who still have need of purification to enter into the happiness of heaven</a:t>
            </a:r>
          </a:p>
          <a:p>
            <a:endParaRPr lang="en-GB" sz="2000" dirty="0">
              <a:solidFill>
                <a:srgbClr val="92D050"/>
              </a:solidFill>
              <a:effectLst>
                <a:outerShdw blurRad="38100" dist="38100" dir="2700000" algn="tl">
                  <a:srgbClr val="000000"/>
                </a:outerShdw>
              </a:effectLst>
              <a:latin typeface="Arial Rounded MT Bold" pitchFamily="34" charset="0"/>
            </a:endParaRPr>
          </a:p>
          <a:p>
            <a:pPr algn="ctr"/>
            <a:r>
              <a:rPr lang="en-GB" sz="2000" b="1" i="1" dirty="0" smtClean="0">
                <a:solidFill>
                  <a:srgbClr val="92D050"/>
                </a:solidFill>
                <a:effectLst>
                  <a:outerShdw blurRad="38100" dist="38100" dir="2700000" algn="tl">
                    <a:srgbClr val="000000"/>
                  </a:outerShdw>
                </a:effectLst>
                <a:latin typeface="Arial Rounded MT Bold" pitchFamily="34" charset="0"/>
              </a:rPr>
              <a:t>From the Catechism of the Catholic Church </a:t>
            </a:r>
            <a:endParaRPr lang="en-GB" sz="2000" b="1" i="1" dirty="0">
              <a:solidFill>
                <a:srgbClr val="92D050"/>
              </a:solidFill>
              <a:effectLst>
                <a:outerShdw blurRad="38100" dist="38100" dir="2700000" algn="tl">
                  <a:srgbClr val="000000"/>
                </a:outerShdw>
              </a:effectLst>
              <a:latin typeface="Arial Rounded MT Bold"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64" name="Picture 16" descr="unit4"/>
          <p:cNvPicPr>
            <a:picLocks noChangeAspect="1" noChangeArrowheads="1"/>
          </p:cNvPicPr>
          <p:nvPr/>
        </p:nvPicPr>
        <p:blipFill>
          <a:blip r:embed="rId2" cstate="print"/>
          <a:srcRect/>
          <a:stretch>
            <a:fillRect/>
          </a:stretch>
        </p:blipFill>
        <p:spPr bwMode="auto">
          <a:xfrm>
            <a:off x="0" y="157163"/>
            <a:ext cx="9144000" cy="654367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Salvation-1"/>
          <p:cNvPicPr>
            <a:picLocks noChangeAspect="1" noChangeArrowheads="1"/>
          </p:cNvPicPr>
          <p:nvPr/>
        </p:nvPicPr>
        <p:blipFill>
          <a:blip r:embed="rId2" cstate="print"/>
          <a:srcRect/>
          <a:stretch>
            <a:fillRect/>
          </a:stretch>
        </p:blipFill>
        <p:spPr bwMode="auto">
          <a:xfrm>
            <a:off x="990600" y="914400"/>
            <a:ext cx="7240588" cy="4840288"/>
          </a:xfrm>
          <a:prstGeom prst="rect">
            <a:avLst/>
          </a:prstGeom>
          <a:noFill/>
        </p:spPr>
      </p:pic>
      <p:pic>
        <p:nvPicPr>
          <p:cNvPr id="21511" name="Picture 7" descr="Salvation-2"/>
          <p:cNvPicPr>
            <a:picLocks noChangeAspect="1" noChangeArrowheads="1"/>
          </p:cNvPicPr>
          <p:nvPr/>
        </p:nvPicPr>
        <p:blipFill>
          <a:blip r:embed="rId3" cstate="print"/>
          <a:srcRect/>
          <a:stretch>
            <a:fillRect/>
          </a:stretch>
        </p:blipFill>
        <p:spPr bwMode="auto">
          <a:xfrm>
            <a:off x="990600" y="914400"/>
            <a:ext cx="7240588" cy="4840288"/>
          </a:xfrm>
          <a:prstGeom prst="rect">
            <a:avLst/>
          </a:prstGeom>
          <a:noFill/>
        </p:spPr>
      </p:pic>
      <p:pic>
        <p:nvPicPr>
          <p:cNvPr id="21513" name="Picture 9" descr="Salvation-3"/>
          <p:cNvPicPr>
            <a:picLocks noChangeAspect="1" noChangeArrowheads="1"/>
          </p:cNvPicPr>
          <p:nvPr/>
        </p:nvPicPr>
        <p:blipFill>
          <a:blip r:embed="rId4" cstate="print"/>
          <a:srcRect/>
          <a:stretch>
            <a:fillRect/>
          </a:stretch>
        </p:blipFill>
        <p:spPr bwMode="auto">
          <a:xfrm>
            <a:off x="990600" y="914400"/>
            <a:ext cx="7240588" cy="4840288"/>
          </a:xfrm>
          <a:prstGeom prst="rect">
            <a:avLst/>
          </a:prstGeom>
          <a:noFill/>
        </p:spPr>
      </p:pic>
      <p:pic>
        <p:nvPicPr>
          <p:cNvPr id="21515" name="Picture 11" descr="Salvation-4"/>
          <p:cNvPicPr>
            <a:picLocks noChangeAspect="1" noChangeArrowheads="1"/>
          </p:cNvPicPr>
          <p:nvPr/>
        </p:nvPicPr>
        <p:blipFill>
          <a:blip r:embed="rId5" cstate="print"/>
          <a:srcRect/>
          <a:stretch>
            <a:fillRect/>
          </a:stretch>
        </p:blipFill>
        <p:spPr bwMode="auto">
          <a:xfrm>
            <a:off x="990600" y="914400"/>
            <a:ext cx="7240588" cy="4840288"/>
          </a:xfrm>
          <a:prstGeom prst="rect">
            <a:avLst/>
          </a:prstGeom>
          <a:noFill/>
        </p:spPr>
      </p:pic>
      <p:pic>
        <p:nvPicPr>
          <p:cNvPr id="21517" name="Picture 13" descr="Salvation-5"/>
          <p:cNvPicPr>
            <a:picLocks noChangeAspect="1" noChangeArrowheads="1"/>
          </p:cNvPicPr>
          <p:nvPr/>
        </p:nvPicPr>
        <p:blipFill>
          <a:blip r:embed="rId6" cstate="print"/>
          <a:srcRect/>
          <a:stretch>
            <a:fillRect/>
          </a:stretch>
        </p:blipFill>
        <p:spPr bwMode="auto">
          <a:xfrm>
            <a:off x="990600" y="914400"/>
            <a:ext cx="7239000" cy="4840288"/>
          </a:xfrm>
          <a:prstGeom prst="rect">
            <a:avLst/>
          </a:prstGeom>
          <a:noFill/>
        </p:spPr>
      </p:pic>
      <p:sp>
        <p:nvSpPr>
          <p:cNvPr id="21518" name="Rectangle 14"/>
          <p:cNvSpPr>
            <a:spLocks noChangeArrowheads="1"/>
          </p:cNvSpPr>
          <p:nvPr/>
        </p:nvSpPr>
        <p:spPr bwMode="auto">
          <a:xfrm>
            <a:off x="381000" y="228600"/>
            <a:ext cx="2262188" cy="579438"/>
          </a:xfrm>
          <a:prstGeom prst="rect">
            <a:avLst/>
          </a:prstGeom>
          <a:noFill/>
          <a:ln w="9525">
            <a:noFill/>
            <a:miter lim="800000"/>
            <a:headEnd/>
            <a:tailEnd/>
          </a:ln>
          <a:effectLst/>
        </p:spPr>
        <p:txBody>
          <a:bodyPr wrap="none">
            <a:spAutoFit/>
          </a:bodyPr>
          <a:lstStyle/>
          <a:p>
            <a:pPr>
              <a:spcBef>
                <a:spcPct val="50000"/>
              </a:spcBef>
            </a:pPr>
            <a:r>
              <a:rPr lang="en-GB" sz="3200">
                <a:latin typeface="Arial Black" pitchFamily="34" charset="0"/>
              </a:rPr>
              <a:t>Salvation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15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15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15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15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15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620688"/>
            <a:ext cx="8136904" cy="2893100"/>
          </a:xfrm>
          <a:prstGeom prst="rect">
            <a:avLst/>
          </a:prstGeom>
          <a:noFill/>
        </p:spPr>
        <p:txBody>
          <a:bodyPr wrap="square" rtlCol="0">
            <a:spAutoFit/>
          </a:bodyPr>
          <a:lstStyle/>
          <a:p>
            <a:r>
              <a:rPr lang="en-GB" sz="2000" b="1" dirty="0" smtClean="0">
                <a:latin typeface="Arial Black" pitchFamily="34" charset="0"/>
              </a:rPr>
              <a:t>Salvation, redemption and the suffering of Christ</a:t>
            </a:r>
          </a:p>
          <a:p>
            <a:endParaRPr lang="en-GB" sz="1800" dirty="0" smtClean="0">
              <a:latin typeface="Arial Black" pitchFamily="34" charset="0"/>
            </a:endParaRPr>
          </a:p>
          <a:p>
            <a:r>
              <a:rPr lang="en-GB" sz="1800" dirty="0" smtClean="0">
                <a:latin typeface="Arial Black" pitchFamily="34" charset="0"/>
              </a:rPr>
              <a:t>Christians believe that they will receive </a:t>
            </a:r>
            <a:r>
              <a:rPr lang="en-GB" sz="1800" dirty="0" smtClean="0">
                <a:solidFill>
                  <a:schemeClr val="accent5">
                    <a:lumMod val="90000"/>
                  </a:schemeClr>
                </a:solidFill>
                <a:latin typeface="Arial Black" pitchFamily="34" charset="0"/>
              </a:rPr>
              <a:t>salvation</a:t>
            </a:r>
            <a:r>
              <a:rPr lang="en-GB" sz="1800" dirty="0" smtClean="0">
                <a:latin typeface="Arial Black" pitchFamily="34" charset="0"/>
              </a:rPr>
              <a:t> (be saved) and </a:t>
            </a:r>
            <a:r>
              <a:rPr lang="en-GB" sz="1800" dirty="0" smtClean="0">
                <a:solidFill>
                  <a:schemeClr val="accent5">
                    <a:lumMod val="90000"/>
                  </a:schemeClr>
                </a:solidFill>
                <a:latin typeface="Arial Black" pitchFamily="34" charset="0"/>
              </a:rPr>
              <a:t>redemption</a:t>
            </a:r>
            <a:r>
              <a:rPr lang="en-GB" sz="1800" dirty="0" smtClean="0">
                <a:latin typeface="Arial Black" pitchFamily="34" charset="0"/>
              </a:rPr>
              <a:t> (the act of delivering from sin or saving from evil) through devotion to Jesus.</a:t>
            </a:r>
          </a:p>
          <a:p>
            <a:endParaRPr lang="en-GB" sz="1800" dirty="0" smtClean="0">
              <a:solidFill>
                <a:schemeClr val="bg1">
                  <a:lumMod val="20000"/>
                  <a:lumOff val="80000"/>
                </a:schemeClr>
              </a:solidFill>
              <a:latin typeface="Arial Black" pitchFamily="34" charset="0"/>
            </a:endParaRPr>
          </a:p>
          <a:p>
            <a:r>
              <a:rPr lang="en-GB" sz="1800" dirty="0" smtClean="0">
                <a:solidFill>
                  <a:schemeClr val="bg1">
                    <a:lumMod val="20000"/>
                    <a:lumOff val="80000"/>
                  </a:schemeClr>
                </a:solidFill>
                <a:latin typeface="Arial Black" pitchFamily="34" charset="0"/>
              </a:rPr>
              <a:t>“Therefore there is now no condemnation for those who are in Christ Jesus, because through Christ Jesus the law of the Spirit of life set me free from the law of sin and death” Romans 8: 1-2</a:t>
            </a:r>
            <a:endParaRPr lang="en-GB" sz="1800" dirty="0">
              <a:solidFill>
                <a:schemeClr val="bg1">
                  <a:lumMod val="20000"/>
                  <a:lumOff val="80000"/>
                </a:schemeClr>
              </a:solidFill>
              <a:latin typeface="Arial Black" pitchFamily="34" charset="0"/>
            </a:endParaRPr>
          </a:p>
        </p:txBody>
      </p:sp>
      <p:pic>
        <p:nvPicPr>
          <p:cNvPr id="13314" name="Picture 2" descr="http://www.christian-wallpaper.com/backgrounds/the-blood-of-jesus-takes-my-sins-away.jpg"/>
          <p:cNvPicPr>
            <a:picLocks noChangeAspect="1" noChangeArrowheads="1"/>
          </p:cNvPicPr>
          <p:nvPr/>
        </p:nvPicPr>
        <p:blipFill>
          <a:blip r:embed="rId2" cstate="print"/>
          <a:srcRect/>
          <a:stretch>
            <a:fillRect/>
          </a:stretch>
        </p:blipFill>
        <p:spPr bwMode="auto">
          <a:xfrm>
            <a:off x="2483768" y="3645024"/>
            <a:ext cx="3888432" cy="2914407"/>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52400" y="304800"/>
            <a:ext cx="8763000" cy="579438"/>
          </a:xfrm>
          <a:prstGeom prst="rect">
            <a:avLst/>
          </a:prstGeom>
          <a:noFill/>
          <a:ln w="9525">
            <a:noFill/>
            <a:miter lim="800000"/>
            <a:headEnd/>
            <a:tailEnd/>
          </a:ln>
          <a:effectLst/>
        </p:spPr>
        <p:txBody>
          <a:bodyPr>
            <a:spAutoFit/>
          </a:bodyPr>
          <a:lstStyle/>
          <a:p>
            <a:pPr algn="ctr">
              <a:spcBef>
                <a:spcPct val="50000"/>
              </a:spcBef>
            </a:pPr>
            <a:r>
              <a:rPr lang="en-GB" sz="3200" dirty="0">
                <a:latin typeface="Arial Black" pitchFamily="34" charset="0"/>
              </a:rPr>
              <a:t>Funerals</a:t>
            </a:r>
          </a:p>
        </p:txBody>
      </p:sp>
      <p:sp>
        <p:nvSpPr>
          <p:cNvPr id="9219" name="Text Box 3"/>
          <p:cNvSpPr txBox="1">
            <a:spLocks noChangeArrowheads="1"/>
          </p:cNvSpPr>
          <p:nvPr/>
        </p:nvSpPr>
        <p:spPr bwMode="auto">
          <a:xfrm>
            <a:off x="457200" y="914400"/>
            <a:ext cx="84582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9220" name="Text Box 4"/>
          <p:cNvSpPr txBox="1">
            <a:spLocks noChangeArrowheads="1"/>
          </p:cNvSpPr>
          <p:nvPr/>
        </p:nvSpPr>
        <p:spPr bwMode="auto">
          <a:xfrm>
            <a:off x="457200" y="914400"/>
            <a:ext cx="8077200" cy="861774"/>
          </a:xfrm>
          <a:prstGeom prst="rect">
            <a:avLst/>
          </a:prstGeom>
          <a:noFill/>
          <a:ln w="9525">
            <a:noFill/>
            <a:miter lim="800000"/>
            <a:headEnd/>
            <a:tailEnd/>
          </a:ln>
          <a:effectLst/>
        </p:spPr>
        <p:txBody>
          <a:bodyPr>
            <a:spAutoFit/>
          </a:bodyPr>
          <a:lstStyle/>
          <a:p>
            <a:pPr>
              <a:spcBef>
                <a:spcPct val="50000"/>
              </a:spcBef>
            </a:pPr>
            <a:r>
              <a:rPr lang="en-GB" sz="2000" dirty="0">
                <a:effectLst>
                  <a:outerShdw blurRad="38100" dist="38100" dir="2700000" algn="tl">
                    <a:srgbClr val="000000"/>
                  </a:outerShdw>
                </a:effectLst>
                <a:latin typeface="Arial Black" pitchFamily="34" charset="0"/>
              </a:rPr>
              <a:t>Not all Christian Funerals are the same.</a:t>
            </a:r>
          </a:p>
          <a:p>
            <a:pPr>
              <a:spcBef>
                <a:spcPct val="50000"/>
              </a:spcBef>
            </a:pPr>
            <a:r>
              <a:rPr lang="en-GB" sz="2000" dirty="0">
                <a:effectLst>
                  <a:outerShdw blurRad="38100" dist="38100" dir="2700000" algn="tl">
                    <a:srgbClr val="000000"/>
                  </a:outerShdw>
                </a:effectLst>
                <a:latin typeface="Arial Black" pitchFamily="34" charset="0"/>
              </a:rPr>
              <a:t>Some are a celebration of life..</a:t>
            </a:r>
          </a:p>
        </p:txBody>
      </p:sp>
      <p:pic>
        <p:nvPicPr>
          <p:cNvPr id="9221" name="Picture 5" descr="nojf_010_big"/>
          <p:cNvPicPr>
            <a:picLocks noChangeAspect="1" noChangeArrowheads="1"/>
          </p:cNvPicPr>
          <p:nvPr/>
        </p:nvPicPr>
        <p:blipFill>
          <a:blip r:embed="rId2" cstate="print"/>
          <a:srcRect/>
          <a:stretch>
            <a:fillRect/>
          </a:stretch>
        </p:blipFill>
        <p:spPr bwMode="auto">
          <a:xfrm>
            <a:off x="3200400" y="2133600"/>
            <a:ext cx="5715000" cy="3871913"/>
          </a:xfrm>
          <a:prstGeom prst="rect">
            <a:avLst/>
          </a:prstGeom>
          <a:noFill/>
        </p:spPr>
      </p:pic>
      <p:sp>
        <p:nvSpPr>
          <p:cNvPr id="9223" name="Rectangle 7"/>
          <p:cNvSpPr>
            <a:spLocks noChangeArrowheads="1"/>
          </p:cNvSpPr>
          <p:nvPr/>
        </p:nvSpPr>
        <p:spPr bwMode="auto">
          <a:xfrm>
            <a:off x="395536" y="2852936"/>
            <a:ext cx="2590800" cy="2554545"/>
          </a:xfrm>
          <a:prstGeom prst="rect">
            <a:avLst/>
          </a:prstGeom>
          <a:noFill/>
          <a:ln w="9525">
            <a:noFill/>
            <a:miter lim="800000"/>
            <a:headEnd/>
            <a:tailEnd/>
          </a:ln>
          <a:effectLst/>
        </p:spPr>
        <p:txBody>
          <a:bodyPr>
            <a:spAutoFit/>
          </a:bodyPr>
          <a:lstStyle/>
          <a:p>
            <a:r>
              <a:rPr lang="en-GB" sz="2000" dirty="0">
                <a:effectLst>
                  <a:outerShdw blurRad="38100" dist="38100" dir="2700000" algn="tl">
                    <a:srgbClr val="000000"/>
                  </a:outerShdw>
                </a:effectLst>
                <a:latin typeface="Arial Black" pitchFamily="34" charset="0"/>
              </a:rPr>
              <a:t>Others will show that although loss is sad, there is hope in life after death.</a:t>
            </a:r>
          </a:p>
          <a:p>
            <a:r>
              <a:rPr lang="en-GB" sz="2000" dirty="0">
                <a:effectLst>
                  <a:outerShdw blurRad="38100" dist="38100" dir="2700000" algn="tl">
                    <a:srgbClr val="000000"/>
                  </a:outerShdw>
                </a:effectLst>
                <a:latin typeface="Arial Black" pitchFamily="34" charset="0"/>
              </a:rPr>
              <a:t>Christians may be buried or cremated.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20688"/>
            <a:ext cx="8640960" cy="4114800"/>
          </a:xfrm>
        </p:spPr>
        <p:txBody>
          <a:bodyPr/>
          <a:lstStyle/>
          <a:p>
            <a:r>
              <a:rPr lang="en-GB" sz="2000" dirty="0" smtClean="0">
                <a:latin typeface="Arial Black" pitchFamily="34" charset="0"/>
              </a:rPr>
              <a:t>In many branches of Christianity Death is an important religious rite and should be prepared for properly.</a:t>
            </a:r>
          </a:p>
          <a:p>
            <a:endParaRPr lang="en-GB" sz="2000" dirty="0" smtClean="0">
              <a:latin typeface="Arial Black" pitchFamily="34" charset="0"/>
            </a:endParaRPr>
          </a:p>
          <a:p>
            <a:r>
              <a:rPr lang="en-GB" sz="2000" dirty="0" smtClean="0">
                <a:latin typeface="Arial Black" pitchFamily="34" charset="0"/>
              </a:rPr>
              <a:t>Some Christians e.g. Roman Catholics, have a </a:t>
            </a:r>
            <a:r>
              <a:rPr lang="en-GB" sz="2000" dirty="0" smtClean="0">
                <a:solidFill>
                  <a:schemeClr val="accent5">
                    <a:lumMod val="90000"/>
                  </a:schemeClr>
                </a:solidFill>
                <a:latin typeface="Arial Black" pitchFamily="34" charset="0"/>
              </a:rPr>
              <a:t>Requiem Mass</a:t>
            </a:r>
            <a:r>
              <a:rPr lang="en-GB" sz="2000" dirty="0" smtClean="0">
                <a:latin typeface="Arial Black" pitchFamily="34" charset="0"/>
              </a:rPr>
              <a:t>, where prayers are said for the soul of the dead person.</a:t>
            </a:r>
          </a:p>
          <a:p>
            <a:endParaRPr lang="en-GB" sz="2000" dirty="0" smtClean="0">
              <a:latin typeface="Arial Black" pitchFamily="34" charset="0"/>
            </a:endParaRPr>
          </a:p>
          <a:p>
            <a:r>
              <a:rPr lang="en-GB" sz="2000" dirty="0" smtClean="0">
                <a:latin typeface="Arial Black" pitchFamily="34" charset="0"/>
              </a:rPr>
              <a:t>Black is the colour of mourning, often with white flowers to symbolise hope and new life</a:t>
            </a:r>
            <a:endParaRPr lang="en-GB" sz="2000" dirty="0">
              <a:latin typeface="Arial Black" pitchFamily="34" charset="0"/>
            </a:endParaRPr>
          </a:p>
        </p:txBody>
      </p:sp>
      <p:pic>
        <p:nvPicPr>
          <p:cNvPr id="3074" name="Picture 2" descr="http://www.rollonfriday.com/Portals/0/images/gravestone.jpg"/>
          <p:cNvPicPr>
            <a:picLocks noChangeAspect="1" noChangeArrowheads="1"/>
          </p:cNvPicPr>
          <p:nvPr/>
        </p:nvPicPr>
        <p:blipFill>
          <a:blip r:embed="rId2" cstate="print"/>
          <a:srcRect/>
          <a:stretch>
            <a:fillRect/>
          </a:stretch>
        </p:blipFill>
        <p:spPr bwMode="auto">
          <a:xfrm>
            <a:off x="3347864" y="3789040"/>
            <a:ext cx="2409134" cy="306896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76672"/>
            <a:ext cx="7772400" cy="4114800"/>
          </a:xfrm>
        </p:spPr>
        <p:txBody>
          <a:bodyPr/>
          <a:lstStyle/>
          <a:p>
            <a:r>
              <a:rPr lang="en-GB" sz="2800" dirty="0" smtClean="0">
                <a:solidFill>
                  <a:schemeClr val="bg1">
                    <a:lumMod val="20000"/>
                    <a:lumOff val="80000"/>
                  </a:schemeClr>
                </a:solidFill>
                <a:latin typeface="Arial Black" pitchFamily="34" charset="0"/>
              </a:rPr>
              <a:t>“I am the resurrection and the life. He who believes in me will live, even though he dies; and whoever lives and believes in me will never die” (John 11:25-26)</a:t>
            </a:r>
            <a:endParaRPr lang="en-GB" sz="2800" dirty="0">
              <a:solidFill>
                <a:schemeClr val="bg1">
                  <a:lumMod val="20000"/>
                  <a:lumOff val="80000"/>
                </a:schemeClr>
              </a:solidFill>
              <a:latin typeface="Arial Black" pitchFamily="34" charset="0"/>
            </a:endParaRPr>
          </a:p>
        </p:txBody>
      </p:sp>
      <p:pic>
        <p:nvPicPr>
          <p:cNvPr id="2050" name="Picture 2" descr="http://www.turnbacktogod.com/wp-content/uploads/2009/04/jesus-resurrection-easter.jpg"/>
          <p:cNvPicPr>
            <a:picLocks noChangeAspect="1" noChangeArrowheads="1"/>
          </p:cNvPicPr>
          <p:nvPr/>
        </p:nvPicPr>
        <p:blipFill>
          <a:blip r:embed="rId2" cstate="print"/>
          <a:srcRect/>
          <a:stretch>
            <a:fillRect/>
          </a:stretch>
        </p:blipFill>
        <p:spPr bwMode="auto">
          <a:xfrm>
            <a:off x="2915816" y="3356992"/>
            <a:ext cx="2857500" cy="28575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404664"/>
            <a:ext cx="7772400" cy="4114800"/>
          </a:xfrm>
        </p:spPr>
        <p:txBody>
          <a:bodyPr/>
          <a:lstStyle/>
          <a:p>
            <a:r>
              <a:rPr lang="en-GB" sz="2400" dirty="0" smtClean="0">
                <a:solidFill>
                  <a:schemeClr val="accent5">
                    <a:lumMod val="90000"/>
                  </a:schemeClr>
                </a:solidFill>
                <a:latin typeface="Arial Black" pitchFamily="34" charset="0"/>
              </a:rPr>
              <a:t>Secular</a:t>
            </a:r>
            <a:r>
              <a:rPr lang="en-GB" sz="2400" dirty="0" smtClean="0">
                <a:latin typeface="Arial Black" pitchFamily="34" charset="0"/>
              </a:rPr>
              <a:t> (non-religious) funerals are often positioned more as a celebration of the life of the deceased. The services may be highly customised and personal, unlike many religious services. Perhaps unfortunately, the service may feature pop music – apparently Robbie Williams’ – “Angels” is quite a popular choice!</a:t>
            </a:r>
            <a:endParaRPr lang="en-GB" sz="2400" dirty="0">
              <a:latin typeface="Arial Black" pitchFamily="34" charset="0"/>
            </a:endParaRPr>
          </a:p>
        </p:txBody>
      </p:sp>
      <p:pic>
        <p:nvPicPr>
          <p:cNvPr id="1026" name="Picture 2" descr="http://mybuddieslive.com/wp-content/uploads/2007/12/robbie-williams-plans-comeback.jpg"/>
          <p:cNvPicPr>
            <a:picLocks noChangeAspect="1" noChangeArrowheads="1"/>
          </p:cNvPicPr>
          <p:nvPr/>
        </p:nvPicPr>
        <p:blipFill>
          <a:blip r:embed="rId2" cstate="print"/>
          <a:srcRect/>
          <a:stretch>
            <a:fillRect/>
          </a:stretch>
        </p:blipFill>
        <p:spPr bwMode="auto">
          <a:xfrm>
            <a:off x="1259632" y="3501008"/>
            <a:ext cx="2101198" cy="3140967"/>
          </a:xfrm>
          <a:prstGeom prst="rect">
            <a:avLst/>
          </a:prstGeom>
          <a:noFill/>
        </p:spPr>
      </p:pic>
      <p:pic>
        <p:nvPicPr>
          <p:cNvPr id="1028" name="Picture 4" descr="http://www.politics.co.uk/photo/bha-describes-equality-and-human-rights-commission-as-missed-opportunity-so-far--$7047708$300.jpg"/>
          <p:cNvPicPr>
            <a:picLocks noChangeAspect="1" noChangeArrowheads="1"/>
          </p:cNvPicPr>
          <p:nvPr/>
        </p:nvPicPr>
        <p:blipFill>
          <a:blip r:embed="rId3" cstate="print"/>
          <a:srcRect/>
          <a:stretch>
            <a:fillRect/>
          </a:stretch>
        </p:blipFill>
        <p:spPr bwMode="auto">
          <a:xfrm>
            <a:off x="4211960" y="3861048"/>
            <a:ext cx="3214564" cy="259308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2226" name="Picture 2" descr="skull013">
            <a:hlinkClick r:id="rId2" action="ppaction://hlinksldjump"/>
          </p:cNvPr>
          <p:cNvPicPr>
            <a:picLocks noChangeAspect="1" noChangeArrowheads="1" noCrop="1"/>
          </p:cNvPicPr>
          <p:nvPr/>
        </p:nvPicPr>
        <p:blipFill>
          <a:blip r:embed="rId3" cstate="print"/>
          <a:srcRect/>
          <a:stretch>
            <a:fillRect/>
          </a:stretch>
        </p:blipFill>
        <p:spPr bwMode="auto">
          <a:xfrm>
            <a:off x="2895600" y="2057400"/>
            <a:ext cx="3390900" cy="254317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4274" name="Picture 2" descr="unit4"/>
          <p:cNvPicPr>
            <a:picLocks noChangeAspect="1" noChangeArrowheads="1"/>
          </p:cNvPicPr>
          <p:nvPr/>
        </p:nvPicPr>
        <p:blipFill>
          <a:blip r:embed="rId2" cstate="print"/>
          <a:srcRect/>
          <a:stretch>
            <a:fillRect/>
          </a:stretch>
        </p:blipFill>
        <p:spPr bwMode="auto">
          <a:xfrm>
            <a:off x="0" y="0"/>
            <a:ext cx="12877800" cy="921702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298" name="Picture 2" descr="unit4"/>
          <p:cNvPicPr>
            <a:picLocks noChangeAspect="1" noChangeArrowheads="1"/>
          </p:cNvPicPr>
          <p:nvPr/>
        </p:nvPicPr>
        <p:blipFill>
          <a:blip r:embed="rId2" cstate="print"/>
          <a:srcRect/>
          <a:stretch>
            <a:fillRect/>
          </a:stretch>
        </p:blipFill>
        <p:spPr bwMode="auto">
          <a:xfrm>
            <a:off x="0" y="-2359025"/>
            <a:ext cx="12877800" cy="92170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6322" name="Picture 2" descr="unit4"/>
          <p:cNvPicPr>
            <a:picLocks noChangeAspect="1" noChangeArrowheads="1"/>
          </p:cNvPicPr>
          <p:nvPr/>
        </p:nvPicPr>
        <p:blipFill>
          <a:blip r:embed="rId2" cstate="print"/>
          <a:srcRect/>
          <a:stretch>
            <a:fillRect/>
          </a:stretch>
        </p:blipFill>
        <p:spPr bwMode="auto">
          <a:xfrm>
            <a:off x="-3733800" y="-2359025"/>
            <a:ext cx="12877800" cy="92170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7346" name="Picture 2" descr="unit4"/>
          <p:cNvPicPr>
            <a:picLocks noChangeAspect="1" noChangeArrowheads="1"/>
          </p:cNvPicPr>
          <p:nvPr/>
        </p:nvPicPr>
        <p:blipFill>
          <a:blip r:embed="rId2" cstate="print"/>
          <a:srcRect/>
          <a:stretch>
            <a:fillRect/>
          </a:stretch>
        </p:blipFill>
        <p:spPr bwMode="auto">
          <a:xfrm>
            <a:off x="-3733800" y="0"/>
            <a:ext cx="12877800" cy="92170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2483768" y="2132856"/>
            <a:ext cx="2808312" cy="2308324"/>
          </a:xfrm>
          <a:prstGeom prst="rect">
            <a:avLst/>
          </a:prstGeom>
          <a:noFill/>
          <a:ln w="9525">
            <a:noFill/>
            <a:miter lim="800000"/>
            <a:headEnd/>
            <a:tailEnd/>
          </a:ln>
          <a:effectLst/>
        </p:spPr>
        <p:txBody>
          <a:bodyPr wrap="square">
            <a:spAutoFit/>
          </a:bodyPr>
          <a:lstStyle/>
          <a:p>
            <a:pPr algn="ctr">
              <a:spcBef>
                <a:spcPct val="50000"/>
              </a:spcBef>
            </a:pPr>
            <a:r>
              <a:rPr lang="en-GB" sz="3200" dirty="0" smtClean="0">
                <a:solidFill>
                  <a:schemeClr val="accent3">
                    <a:lumMod val="90000"/>
                  </a:schemeClr>
                </a:solidFill>
                <a:effectLst>
                  <a:outerShdw blurRad="38100" dist="38100" dir="2700000" algn="tl">
                    <a:srgbClr val="000000"/>
                  </a:outerShdw>
                </a:effectLst>
                <a:latin typeface="Arial Black" pitchFamily="34" charset="0"/>
              </a:rPr>
              <a:t>Philosophy Unit 3</a:t>
            </a:r>
          </a:p>
          <a:p>
            <a:pPr algn="ctr">
              <a:spcBef>
                <a:spcPct val="50000"/>
              </a:spcBef>
            </a:pPr>
            <a:r>
              <a:rPr lang="en-GB" sz="3200" dirty="0" smtClean="0">
                <a:solidFill>
                  <a:srgbClr val="FF3300"/>
                </a:solidFill>
                <a:effectLst>
                  <a:outerShdw blurRad="38100" dist="38100" dir="2700000" algn="tl">
                    <a:srgbClr val="000000"/>
                  </a:outerShdw>
                </a:effectLst>
                <a:latin typeface="Arial Black" pitchFamily="34" charset="0"/>
              </a:rPr>
              <a:t>The End of Life</a:t>
            </a:r>
            <a:endParaRPr lang="en-GB" sz="3200" dirty="0">
              <a:solidFill>
                <a:srgbClr val="FF3300"/>
              </a:solidFill>
              <a:effectLst>
                <a:outerShdw blurRad="38100" dist="38100" dir="2700000" algn="tl">
                  <a:srgbClr val="000000"/>
                </a:outerShdw>
              </a:effectLst>
              <a:latin typeface="Arial Black" pitchFamily="34" charset="0"/>
            </a:endParaRPr>
          </a:p>
        </p:txBody>
      </p:sp>
      <p:sp>
        <p:nvSpPr>
          <p:cNvPr id="53251" name="Rectangle 3"/>
          <p:cNvSpPr>
            <a:spLocks noChangeArrowheads="1"/>
          </p:cNvSpPr>
          <p:nvPr/>
        </p:nvSpPr>
        <p:spPr bwMode="auto">
          <a:xfrm>
            <a:off x="457200" y="457200"/>
            <a:ext cx="2133600" cy="954107"/>
          </a:xfrm>
          <a:prstGeom prst="rect">
            <a:avLst/>
          </a:prstGeom>
          <a:noFill/>
          <a:ln w="9525">
            <a:noFill/>
            <a:miter lim="800000"/>
            <a:headEnd/>
            <a:tailEnd/>
          </a:ln>
          <a:effectLst/>
        </p:spPr>
        <p:txBody>
          <a:bodyPr>
            <a:spAutoFit/>
          </a:bodyPr>
          <a:lstStyle/>
          <a:p>
            <a:r>
              <a:rPr lang="en-GB" sz="2800" u="sng" dirty="0" smtClean="0">
                <a:effectLst>
                  <a:outerShdw blurRad="38100" dist="38100" dir="2700000" algn="tl">
                    <a:srgbClr val="000000"/>
                  </a:outerShdw>
                </a:effectLst>
                <a:latin typeface="Arial Black" pitchFamily="34" charset="0"/>
                <a:hlinkClick r:id="rId2" action="ppaction://hlinksldjump"/>
              </a:rPr>
              <a:t>Body and </a:t>
            </a:r>
            <a:r>
              <a:rPr lang="en-GB" sz="2800" u="sng" dirty="0">
                <a:effectLst>
                  <a:outerShdw blurRad="38100" dist="38100" dir="2700000" algn="tl">
                    <a:srgbClr val="000000"/>
                  </a:outerShdw>
                </a:effectLst>
                <a:latin typeface="Arial Black" pitchFamily="34" charset="0"/>
                <a:hlinkClick r:id="rId2" action="ppaction://hlinksldjump"/>
              </a:rPr>
              <a:t>Soul</a:t>
            </a:r>
            <a:endParaRPr lang="en-GB" sz="2800" u="sng" dirty="0">
              <a:effectLst>
                <a:outerShdw blurRad="38100" dist="38100" dir="2700000" algn="tl">
                  <a:srgbClr val="000000"/>
                </a:outerShdw>
              </a:effectLst>
              <a:latin typeface="Arial Black" pitchFamily="34" charset="0"/>
            </a:endParaRPr>
          </a:p>
        </p:txBody>
      </p:sp>
      <p:sp>
        <p:nvSpPr>
          <p:cNvPr id="53252" name="Rectangle 4"/>
          <p:cNvSpPr>
            <a:spLocks noChangeArrowheads="1"/>
          </p:cNvSpPr>
          <p:nvPr/>
        </p:nvSpPr>
        <p:spPr bwMode="auto">
          <a:xfrm>
            <a:off x="467544" y="5805264"/>
            <a:ext cx="2800510" cy="523220"/>
          </a:xfrm>
          <a:prstGeom prst="rect">
            <a:avLst/>
          </a:prstGeom>
          <a:noFill/>
          <a:ln w="9525">
            <a:noFill/>
            <a:miter lim="800000"/>
            <a:headEnd/>
            <a:tailEnd/>
          </a:ln>
          <a:effectLst/>
        </p:spPr>
        <p:txBody>
          <a:bodyPr wrap="none">
            <a:spAutoFit/>
          </a:bodyPr>
          <a:lstStyle/>
          <a:p>
            <a:r>
              <a:rPr lang="en-GB" sz="2800" u="sng" dirty="0" smtClean="0">
                <a:effectLst>
                  <a:outerShdw blurRad="38100" dist="38100" dir="2700000" algn="tl">
                    <a:srgbClr val="000000"/>
                  </a:outerShdw>
                </a:effectLst>
                <a:latin typeface="Arial Black" pitchFamily="34" charset="0"/>
              </a:rPr>
              <a:t>Funeral Rites</a:t>
            </a:r>
            <a:endParaRPr lang="en-GB" sz="2800" u="sng" dirty="0">
              <a:effectLst>
                <a:outerShdw blurRad="38100" dist="38100" dir="2700000" algn="tl">
                  <a:srgbClr val="000000"/>
                </a:outerShdw>
              </a:effectLst>
              <a:latin typeface="Arial Black" pitchFamily="34" charset="0"/>
            </a:endParaRPr>
          </a:p>
        </p:txBody>
      </p:sp>
      <p:sp>
        <p:nvSpPr>
          <p:cNvPr id="53253" name="Rectangle 5"/>
          <p:cNvSpPr>
            <a:spLocks noChangeArrowheads="1"/>
          </p:cNvSpPr>
          <p:nvPr/>
        </p:nvSpPr>
        <p:spPr bwMode="auto">
          <a:xfrm>
            <a:off x="5940152" y="5410200"/>
            <a:ext cx="2975248" cy="584775"/>
          </a:xfrm>
          <a:prstGeom prst="rect">
            <a:avLst/>
          </a:prstGeom>
          <a:noFill/>
          <a:ln w="9525">
            <a:noFill/>
            <a:miter lim="800000"/>
            <a:headEnd/>
            <a:tailEnd/>
          </a:ln>
          <a:effectLst/>
        </p:spPr>
        <p:txBody>
          <a:bodyPr wrap="square">
            <a:spAutoFit/>
          </a:bodyPr>
          <a:lstStyle/>
          <a:p>
            <a:r>
              <a:rPr lang="en-GB" sz="3200" u="sng" dirty="0" smtClean="0">
                <a:effectLst>
                  <a:outerShdw blurRad="38100" dist="38100" dir="2700000" algn="tl">
                    <a:srgbClr val="000000"/>
                  </a:outerShdw>
                </a:effectLst>
                <a:latin typeface="Arial Black" pitchFamily="34" charset="0"/>
                <a:hlinkClick r:id="rId3" action="ppaction://hlinksldjump"/>
              </a:rPr>
              <a:t>Judge</a:t>
            </a:r>
            <a:r>
              <a:rPr lang="en-GB" sz="3200" u="sng" dirty="0" smtClean="0">
                <a:effectLst>
                  <a:outerShdw blurRad="38100" dist="38100" dir="2700000" algn="tl">
                    <a:srgbClr val="000000"/>
                  </a:outerShdw>
                </a:effectLst>
                <a:latin typeface="Arial Black" pitchFamily="34" charset="0"/>
              </a:rPr>
              <a:t>ment</a:t>
            </a:r>
            <a:endParaRPr lang="en-GB" sz="3200" u="sng" dirty="0">
              <a:effectLst>
                <a:outerShdw blurRad="38100" dist="38100" dir="2700000" algn="tl">
                  <a:srgbClr val="000000"/>
                </a:outerShdw>
              </a:effectLst>
              <a:latin typeface="Arial Black" pitchFamily="34" charset="0"/>
            </a:endParaRPr>
          </a:p>
        </p:txBody>
      </p:sp>
      <p:sp>
        <p:nvSpPr>
          <p:cNvPr id="53254" name="Rectangle 6"/>
          <p:cNvSpPr>
            <a:spLocks noChangeArrowheads="1"/>
          </p:cNvSpPr>
          <p:nvPr/>
        </p:nvSpPr>
        <p:spPr bwMode="auto">
          <a:xfrm>
            <a:off x="6444208" y="457200"/>
            <a:ext cx="2394992" cy="1384995"/>
          </a:xfrm>
          <a:prstGeom prst="rect">
            <a:avLst/>
          </a:prstGeom>
          <a:noFill/>
          <a:ln w="9525">
            <a:noFill/>
            <a:miter lim="800000"/>
            <a:headEnd/>
            <a:tailEnd/>
          </a:ln>
          <a:effectLst/>
        </p:spPr>
        <p:txBody>
          <a:bodyPr wrap="square">
            <a:spAutoFit/>
          </a:bodyPr>
          <a:lstStyle/>
          <a:p>
            <a:r>
              <a:rPr lang="en-GB" sz="2800" dirty="0" smtClean="0">
                <a:effectLst>
                  <a:outerShdw blurRad="38100" dist="38100" dir="2700000" algn="tl">
                    <a:srgbClr val="000000"/>
                  </a:outerShdw>
                </a:effectLst>
                <a:latin typeface="Arial Black" pitchFamily="34" charset="0"/>
                <a:hlinkClick r:id="rId3" action="ppaction://hlinksldjump"/>
              </a:rPr>
              <a:t>Heaven, </a:t>
            </a:r>
            <a:r>
              <a:rPr lang="en-GB" sz="2800" u="sng" dirty="0" smtClean="0">
                <a:effectLst>
                  <a:outerShdw blurRad="38100" dist="38100" dir="2700000" algn="tl">
                    <a:srgbClr val="000000"/>
                  </a:outerShdw>
                </a:effectLst>
                <a:latin typeface="Arial Black" pitchFamily="34" charset="0"/>
                <a:hlinkClick r:id="rId3" action="ppaction://hlinksldjump"/>
              </a:rPr>
              <a:t>Hell</a:t>
            </a:r>
            <a:r>
              <a:rPr lang="en-GB" sz="2800" u="sng" dirty="0" smtClean="0">
                <a:effectLst>
                  <a:outerShdw blurRad="38100" dist="38100" dir="2700000" algn="tl">
                    <a:srgbClr val="000000"/>
                  </a:outerShdw>
                </a:effectLst>
                <a:latin typeface="Arial Black" pitchFamily="34" charset="0"/>
              </a:rPr>
              <a:t> and Purgatory</a:t>
            </a:r>
            <a:endParaRPr lang="en-GB" sz="2800" u="sng" dirty="0">
              <a:effectLst>
                <a:outerShdw blurRad="38100" dist="38100" dir="2700000" algn="tl">
                  <a:srgbClr val="000000"/>
                </a:outerShdw>
              </a:effectLst>
              <a:latin typeface="Arial Black" pitchFamily="34" charset="0"/>
            </a:endParaRPr>
          </a:p>
        </p:txBody>
      </p:sp>
      <p:sp>
        <p:nvSpPr>
          <p:cNvPr id="53255" name="Line 7"/>
          <p:cNvSpPr>
            <a:spLocks noChangeShapeType="1"/>
          </p:cNvSpPr>
          <p:nvPr/>
        </p:nvSpPr>
        <p:spPr bwMode="auto">
          <a:xfrm flipH="1">
            <a:off x="1259632" y="4365104"/>
            <a:ext cx="1371600" cy="1219200"/>
          </a:xfrm>
          <a:prstGeom prst="line">
            <a:avLst/>
          </a:prstGeom>
          <a:noFill/>
          <a:ln w="57150">
            <a:solidFill>
              <a:schemeClr val="tx1"/>
            </a:solidFill>
            <a:round/>
            <a:headEnd/>
            <a:tailEnd type="triangle" w="med" len="med"/>
          </a:ln>
          <a:effectLst/>
        </p:spPr>
        <p:txBody>
          <a:bodyPr/>
          <a:lstStyle/>
          <a:p>
            <a:endParaRPr lang="en-GB"/>
          </a:p>
        </p:txBody>
      </p:sp>
      <p:sp>
        <p:nvSpPr>
          <p:cNvPr id="53256" name="Line 8"/>
          <p:cNvSpPr>
            <a:spLocks noChangeShapeType="1"/>
          </p:cNvSpPr>
          <p:nvPr/>
        </p:nvSpPr>
        <p:spPr bwMode="auto">
          <a:xfrm flipH="1" flipV="1">
            <a:off x="1547664" y="1412776"/>
            <a:ext cx="1080120" cy="864096"/>
          </a:xfrm>
          <a:prstGeom prst="line">
            <a:avLst/>
          </a:prstGeom>
          <a:noFill/>
          <a:ln w="57150">
            <a:solidFill>
              <a:schemeClr val="tx1"/>
            </a:solidFill>
            <a:round/>
            <a:headEnd/>
            <a:tailEnd type="triangle" w="med" len="med"/>
          </a:ln>
          <a:effectLst/>
        </p:spPr>
        <p:txBody>
          <a:bodyPr/>
          <a:lstStyle/>
          <a:p>
            <a:endParaRPr lang="en-GB"/>
          </a:p>
        </p:txBody>
      </p:sp>
      <p:sp>
        <p:nvSpPr>
          <p:cNvPr id="53257" name="Line 9"/>
          <p:cNvSpPr>
            <a:spLocks noChangeShapeType="1"/>
          </p:cNvSpPr>
          <p:nvPr/>
        </p:nvSpPr>
        <p:spPr bwMode="auto">
          <a:xfrm flipV="1">
            <a:off x="5436096" y="1772816"/>
            <a:ext cx="936104" cy="1155576"/>
          </a:xfrm>
          <a:prstGeom prst="line">
            <a:avLst/>
          </a:prstGeom>
          <a:noFill/>
          <a:ln w="57150">
            <a:solidFill>
              <a:schemeClr val="tx1"/>
            </a:solidFill>
            <a:round/>
            <a:headEnd/>
            <a:tailEnd type="triangle" w="med" len="med"/>
          </a:ln>
          <a:effectLst/>
        </p:spPr>
        <p:txBody>
          <a:bodyPr/>
          <a:lstStyle/>
          <a:p>
            <a:endParaRPr lang="en-GB"/>
          </a:p>
        </p:txBody>
      </p:sp>
      <p:sp>
        <p:nvSpPr>
          <p:cNvPr id="53258" name="Line 10"/>
          <p:cNvSpPr>
            <a:spLocks noChangeShapeType="1"/>
          </p:cNvSpPr>
          <p:nvPr/>
        </p:nvSpPr>
        <p:spPr bwMode="auto">
          <a:xfrm>
            <a:off x="5486400" y="4343400"/>
            <a:ext cx="1143000" cy="914400"/>
          </a:xfrm>
          <a:prstGeom prst="line">
            <a:avLst/>
          </a:prstGeom>
          <a:noFill/>
          <a:ln w="57150">
            <a:solidFill>
              <a:schemeClr val="tx1"/>
            </a:solidFill>
            <a:round/>
            <a:headEnd/>
            <a:tailEnd type="triangle" w="med" len="med"/>
          </a:ln>
          <a:effectLst/>
        </p:spPr>
        <p:txBody>
          <a:bodyPr/>
          <a:lstStyle/>
          <a:p>
            <a:endParaRPr lang="en-GB"/>
          </a:p>
        </p:txBody>
      </p:sp>
      <p:sp>
        <p:nvSpPr>
          <p:cNvPr id="13" name="TextBox 12"/>
          <p:cNvSpPr txBox="1"/>
          <p:nvPr/>
        </p:nvSpPr>
        <p:spPr>
          <a:xfrm>
            <a:off x="6300192" y="2708920"/>
            <a:ext cx="2843808" cy="954107"/>
          </a:xfrm>
          <a:prstGeom prst="rect">
            <a:avLst/>
          </a:prstGeom>
          <a:noFill/>
        </p:spPr>
        <p:txBody>
          <a:bodyPr wrap="square" rtlCol="0">
            <a:spAutoFit/>
          </a:bodyPr>
          <a:lstStyle/>
          <a:p>
            <a:r>
              <a:rPr lang="en-GB" sz="2800" u="sng" dirty="0" smtClean="0">
                <a:latin typeface="Arial Black" pitchFamily="34" charset="0"/>
              </a:rPr>
              <a:t>Sin and Atonement</a:t>
            </a:r>
            <a:endParaRPr lang="en-GB" sz="2800" u="sng" dirty="0">
              <a:latin typeface="Arial Black" pitchFamily="34" charset="0"/>
            </a:endParaRPr>
          </a:p>
        </p:txBody>
      </p:sp>
      <p:cxnSp>
        <p:nvCxnSpPr>
          <p:cNvPr id="15" name="Straight Arrow Connector 14"/>
          <p:cNvCxnSpPr/>
          <p:nvPr/>
        </p:nvCxnSpPr>
        <p:spPr>
          <a:xfrm>
            <a:off x="5292080" y="3284984"/>
            <a:ext cx="864096" cy="144016"/>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0" y="2276872"/>
            <a:ext cx="2592288" cy="2246769"/>
          </a:xfrm>
          <a:prstGeom prst="rect">
            <a:avLst/>
          </a:prstGeom>
          <a:noFill/>
        </p:spPr>
        <p:txBody>
          <a:bodyPr wrap="square" rtlCol="0">
            <a:spAutoFit/>
          </a:bodyPr>
          <a:lstStyle/>
          <a:p>
            <a:r>
              <a:rPr lang="en-GB" sz="2800" u="sng" dirty="0" smtClean="0">
                <a:latin typeface="Arial Black" pitchFamily="34" charset="0"/>
              </a:rPr>
              <a:t>Salvation, Redemption and the suffering of Christ</a:t>
            </a:r>
            <a:endParaRPr lang="en-GB" sz="2800" u="sng" dirty="0">
              <a:latin typeface="Arial Black" pitchFamily="34" charset="0"/>
            </a:endParaRPr>
          </a:p>
        </p:txBody>
      </p:sp>
      <p:cxnSp>
        <p:nvCxnSpPr>
          <p:cNvPr id="21" name="Straight Arrow Connector 20"/>
          <p:cNvCxnSpPr/>
          <p:nvPr/>
        </p:nvCxnSpPr>
        <p:spPr>
          <a:xfrm rot="10800000" flipV="1">
            <a:off x="2267744" y="3212976"/>
            <a:ext cx="936104" cy="7200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79512" y="304800"/>
            <a:ext cx="8784976" cy="3770263"/>
          </a:xfrm>
          <a:prstGeom prst="rect">
            <a:avLst/>
          </a:prstGeom>
          <a:noFill/>
          <a:ln w="9525">
            <a:noFill/>
            <a:miter lim="800000"/>
            <a:headEnd/>
            <a:tailEnd/>
          </a:ln>
          <a:effectLst/>
        </p:spPr>
        <p:txBody>
          <a:bodyPr wrap="square">
            <a:spAutoFit/>
          </a:bodyPr>
          <a:lstStyle/>
          <a:p>
            <a:pPr algn="ctr">
              <a:spcBef>
                <a:spcPct val="50000"/>
              </a:spcBef>
            </a:pPr>
            <a:r>
              <a:rPr lang="en-GB" sz="3200" dirty="0" smtClean="0">
                <a:latin typeface="Arial Black" pitchFamily="34" charset="0"/>
              </a:rPr>
              <a:t>The Soul</a:t>
            </a:r>
          </a:p>
          <a:p>
            <a:pPr>
              <a:spcBef>
                <a:spcPct val="50000"/>
              </a:spcBef>
              <a:buFontTx/>
              <a:buChar char="-"/>
            </a:pPr>
            <a:r>
              <a:rPr lang="en-GB" sz="2000" dirty="0" smtClean="0">
                <a:latin typeface="Arial Black" pitchFamily="34" charset="0"/>
              </a:rPr>
              <a:t> </a:t>
            </a:r>
            <a:r>
              <a:rPr lang="en-GB" sz="2000" dirty="0" smtClean="0">
                <a:solidFill>
                  <a:schemeClr val="accent5">
                    <a:lumMod val="90000"/>
                  </a:schemeClr>
                </a:solidFill>
                <a:latin typeface="Arial Black" pitchFamily="34" charset="0"/>
              </a:rPr>
              <a:t>The Soul is the non-physical part of us</a:t>
            </a:r>
            <a:r>
              <a:rPr lang="en-GB" sz="2000" dirty="0" smtClean="0">
                <a:latin typeface="Arial Black" pitchFamily="34" charset="0"/>
              </a:rPr>
              <a:t>, the body is the physical part. Many religions share this idea e.g. Hindus with Atman and Brahman</a:t>
            </a:r>
          </a:p>
          <a:p>
            <a:pPr>
              <a:spcBef>
                <a:spcPct val="50000"/>
              </a:spcBef>
              <a:buFontTx/>
              <a:buChar char="-"/>
            </a:pPr>
            <a:r>
              <a:rPr lang="en-GB" sz="2000" dirty="0">
                <a:latin typeface="Arial Black" pitchFamily="34" charset="0"/>
              </a:rPr>
              <a:t> </a:t>
            </a:r>
            <a:r>
              <a:rPr lang="en-GB" sz="2000" dirty="0" smtClean="0">
                <a:latin typeface="Arial Black" pitchFamily="34" charset="0"/>
              </a:rPr>
              <a:t>It is also found in the writings of ancient Greek philosophers like Plato. According to Plato, the soul comes from, and will return to, a purer place and should not allow itself to be influenced and controlled by the desires of the body. </a:t>
            </a:r>
          </a:p>
          <a:p>
            <a:pPr>
              <a:spcBef>
                <a:spcPct val="50000"/>
              </a:spcBef>
              <a:buFontTx/>
              <a:buChar char="-"/>
            </a:pPr>
            <a:endParaRPr lang="en-GB" sz="1800" dirty="0">
              <a:latin typeface="Arial Black" pitchFamily="34" charset="0"/>
            </a:endParaRPr>
          </a:p>
        </p:txBody>
      </p:sp>
      <p:pic>
        <p:nvPicPr>
          <p:cNvPr id="20484" name="Picture 4" descr="http://thealchemicalegg.com/72Chariot.jpg"/>
          <p:cNvPicPr>
            <a:picLocks noChangeAspect="1" noChangeArrowheads="1"/>
          </p:cNvPicPr>
          <p:nvPr/>
        </p:nvPicPr>
        <p:blipFill>
          <a:blip r:embed="rId2" cstate="print"/>
          <a:srcRect/>
          <a:stretch>
            <a:fillRect/>
          </a:stretch>
        </p:blipFill>
        <p:spPr bwMode="auto">
          <a:xfrm>
            <a:off x="3059833" y="3468860"/>
            <a:ext cx="2016224" cy="338914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908720"/>
            <a:ext cx="7772400" cy="4114800"/>
          </a:xfrm>
        </p:spPr>
        <p:txBody>
          <a:bodyPr/>
          <a:lstStyle/>
          <a:p>
            <a:pPr>
              <a:spcBef>
                <a:spcPct val="50000"/>
              </a:spcBef>
              <a:buFontTx/>
              <a:buChar char="-"/>
            </a:pPr>
            <a:r>
              <a:rPr lang="en-GB" sz="2800" dirty="0" smtClean="0">
                <a:latin typeface="Arial Black" pitchFamily="34" charset="0"/>
              </a:rPr>
              <a:t> </a:t>
            </a:r>
            <a:r>
              <a:rPr lang="en-GB" sz="2000" i="1" dirty="0" smtClean="0">
                <a:latin typeface="Arial Black" pitchFamily="34" charset="0"/>
              </a:rPr>
              <a:t>Most Christians believe that Humans have souls, and that animals don’t. </a:t>
            </a:r>
          </a:p>
          <a:p>
            <a:pPr>
              <a:spcBef>
                <a:spcPct val="50000"/>
              </a:spcBef>
              <a:buFontTx/>
              <a:buChar char="-"/>
            </a:pPr>
            <a:r>
              <a:rPr lang="en-GB" sz="2000" dirty="0" smtClean="0">
                <a:latin typeface="Arial Black" pitchFamily="34" charset="0"/>
              </a:rPr>
              <a:t> </a:t>
            </a:r>
            <a:r>
              <a:rPr lang="en-GB" sz="2000" dirty="0" smtClean="0">
                <a:solidFill>
                  <a:schemeClr val="bg1">
                    <a:lumMod val="20000"/>
                    <a:lumOff val="80000"/>
                  </a:schemeClr>
                </a:solidFill>
                <a:latin typeface="Arial Black" pitchFamily="34" charset="0"/>
              </a:rPr>
              <a:t>Genesis 1:27 – So God created man in his own image, in the image of God he created him; male and female he created them</a:t>
            </a:r>
          </a:p>
          <a:p>
            <a:pPr>
              <a:spcBef>
                <a:spcPct val="50000"/>
              </a:spcBef>
              <a:buFontTx/>
              <a:buChar char="-"/>
            </a:pPr>
            <a:r>
              <a:rPr lang="en-GB" sz="2000" dirty="0" smtClean="0">
                <a:solidFill>
                  <a:schemeClr val="accent5">
                    <a:lumMod val="90000"/>
                  </a:schemeClr>
                </a:solidFill>
                <a:latin typeface="Arial Black" pitchFamily="34" charset="0"/>
              </a:rPr>
              <a:t>St Francis of Assisi </a:t>
            </a:r>
            <a:r>
              <a:rPr lang="en-GB" sz="2000" dirty="0" smtClean="0">
                <a:latin typeface="Arial Black" pitchFamily="34" charset="0"/>
              </a:rPr>
              <a:t>was an exception to this, referring to animals as his sisters and brothers, all created things united under God.</a:t>
            </a:r>
          </a:p>
          <a:p>
            <a:pPr lvl="1"/>
            <a:r>
              <a:rPr lang="en-GB" i="1" dirty="0" smtClean="0"/>
              <a:t>"</a:t>
            </a:r>
            <a:r>
              <a:rPr lang="en-GB" sz="2400" i="1" dirty="0" smtClean="0"/>
              <a:t>Not to hurt the creatures brethren is our first duty to them,</a:t>
            </a:r>
            <a:endParaRPr lang="en-GB" sz="2400" dirty="0" smtClean="0"/>
          </a:p>
          <a:p>
            <a:pPr lvl="1"/>
            <a:r>
              <a:rPr lang="en-GB" sz="2400" i="1" dirty="0" smtClean="0"/>
              <a:t>but to stop there is not enough. We have a higher mission - </a:t>
            </a:r>
            <a:endParaRPr lang="en-GB" sz="2400" dirty="0" smtClean="0"/>
          </a:p>
          <a:p>
            <a:pPr lvl="1"/>
            <a:r>
              <a:rPr lang="en-GB" sz="2400" i="1" dirty="0" smtClean="0"/>
              <a:t>to be of service to them wherever they require it."</a:t>
            </a:r>
            <a:endParaRPr lang="en-GB" sz="2400" dirty="0" smtClean="0"/>
          </a:p>
          <a:p>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FFCC"/>
      </a:hlink>
      <a:folHlink>
        <a:srgbClr val="FFCCFF"/>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456</TotalTime>
  <Words>1444</Words>
  <Application>Microsoft Office PowerPoint</Application>
  <PresentationFormat>On-screen Show (4:3)</PresentationFormat>
  <Paragraphs>92</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T S Clark</dc:creator>
  <cp:lastModifiedBy>pjc</cp:lastModifiedBy>
  <cp:revision>51</cp:revision>
  <dcterms:created xsi:type="dcterms:W3CDTF">2003-03-26T19:29:30Z</dcterms:created>
  <dcterms:modified xsi:type="dcterms:W3CDTF">2012-05-23T07:29:10Z</dcterms:modified>
</cp:coreProperties>
</file>