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sldIdLst>
    <p:sldId id="320" r:id="rId4"/>
    <p:sldId id="330" r:id="rId5"/>
    <p:sldId id="333" r:id="rId6"/>
    <p:sldId id="332" r:id="rId7"/>
    <p:sldId id="323" r:id="rId8"/>
    <p:sldId id="322" r:id="rId9"/>
    <p:sldId id="272" r:id="rId10"/>
    <p:sldId id="327" r:id="rId11"/>
    <p:sldId id="283" r:id="rId12"/>
    <p:sldId id="284" r:id="rId13"/>
    <p:sldId id="270" r:id="rId14"/>
    <p:sldId id="328" r:id="rId15"/>
    <p:sldId id="315" r:id="rId16"/>
    <p:sldId id="288" r:id="rId17"/>
    <p:sldId id="289" r:id="rId18"/>
    <p:sldId id="290" r:id="rId19"/>
    <p:sldId id="291" r:id="rId20"/>
    <p:sldId id="314" r:id="rId21"/>
    <p:sldId id="329" r:id="rId22"/>
    <p:sldId id="324" r:id="rId23"/>
    <p:sldId id="325" r:id="rId24"/>
    <p:sldId id="261" r:id="rId25"/>
    <p:sldId id="274" r:id="rId26"/>
    <p:sldId id="275" r:id="rId27"/>
    <p:sldId id="276" r:id="rId28"/>
    <p:sldId id="277" r:id="rId29"/>
    <p:sldId id="278" r:id="rId30"/>
    <p:sldId id="279" r:id="rId31"/>
    <p:sldId id="267" r:id="rId32"/>
    <p:sldId id="262" r:id="rId33"/>
    <p:sldId id="263" r:id="rId34"/>
    <p:sldId id="264" r:id="rId35"/>
    <p:sldId id="265" r:id="rId36"/>
    <p:sldId id="268" r:id="rId37"/>
    <p:sldId id="326" r:id="rId38"/>
    <p:sldId id="297" r:id="rId39"/>
    <p:sldId id="300" r:id="rId40"/>
    <p:sldId id="302" r:id="rId41"/>
  </p:sldIdLst>
  <p:sldSz cx="9144000" cy="6858000" type="screen4x3"/>
  <p:notesSz cx="6742113" cy="9872663"/>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86" autoAdjust="0"/>
  </p:normalViewPr>
  <p:slideViewPr>
    <p:cSldViewPr>
      <p:cViewPr varScale="1">
        <p:scale>
          <a:sx n="137" d="100"/>
          <a:sy n="137" d="100"/>
        </p:scale>
        <p:origin x="236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Master" Target="../slideMasters/slideMaster2.xml"/><Relationship Id="rId1" Type="http://schemas.openxmlformats.org/officeDocument/2006/relationships/tags" Target="../tags/tag6.xml"/><Relationship Id="rId2"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slideMaster" Target="../slideMasters/slideMaster2.xml"/><Relationship Id="rId1" Type="http://schemas.openxmlformats.org/officeDocument/2006/relationships/tags" Target="../tags/tag11.xml"/><Relationship Id="rId2"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tags" Target="../tags/tag20.xml"/><Relationship Id="rId6" Type="http://schemas.openxmlformats.org/officeDocument/2006/relationships/slideMaster" Target="../slideMasters/slideMaster2.xml"/><Relationship Id="rId1" Type="http://schemas.openxmlformats.org/officeDocument/2006/relationships/tags" Target="../tags/tag16.xml"/><Relationship Id="rId2"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tags" Target="../tags/tag25.xml"/><Relationship Id="rId6" Type="http://schemas.openxmlformats.org/officeDocument/2006/relationships/tags" Target="../tags/tag26.xml"/><Relationship Id="rId7"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tags" Target="../tags/tag31.xml"/><Relationship Id="rId6" Type="http://schemas.openxmlformats.org/officeDocument/2006/relationships/tags" Target="../tags/tag32.xml"/><Relationship Id="rId7" Type="http://schemas.openxmlformats.org/officeDocument/2006/relationships/tags" Target="../tags/tag33.xml"/><Relationship Id="rId8" Type="http://schemas.openxmlformats.org/officeDocument/2006/relationships/tags" Target="../tags/tag34.xml"/><Relationship Id="rId9"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tags" Target="../tags/tag38.xml"/><Relationship Id="rId5" Type="http://schemas.openxmlformats.org/officeDocument/2006/relationships/slideMaster" Target="../slideMasters/slideMaster2.xml"/><Relationship Id="rId1" Type="http://schemas.openxmlformats.org/officeDocument/2006/relationships/tags" Target="../tags/tag35.xml"/><Relationship Id="rId2" Type="http://schemas.openxmlformats.org/officeDocument/2006/relationships/tags" Target="../tags/tag3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tags" Target="../tags/tag46.xml"/><Relationship Id="rId6" Type="http://schemas.openxmlformats.org/officeDocument/2006/relationships/tags" Target="../tags/tag47.xml"/><Relationship Id="rId7" Type="http://schemas.openxmlformats.org/officeDocument/2006/relationships/slideMaster" Target="../slideMasters/slideMaster2.xml"/><Relationship Id="rId1" Type="http://schemas.openxmlformats.org/officeDocument/2006/relationships/tags" Target="../tags/tag42.xml"/><Relationship Id="rId2" Type="http://schemas.openxmlformats.org/officeDocument/2006/relationships/tags" Target="../tags/tag4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tags" Target="../tags/tag52.xml"/><Relationship Id="rId6" Type="http://schemas.openxmlformats.org/officeDocument/2006/relationships/tags" Target="../tags/tag53.xml"/><Relationship Id="rId7" Type="http://schemas.openxmlformats.org/officeDocument/2006/relationships/slideMaster" Target="../slideMasters/slideMaster2.xml"/><Relationship Id="rId1" Type="http://schemas.openxmlformats.org/officeDocument/2006/relationships/tags" Target="../tags/tag48.xml"/><Relationship Id="rId2" Type="http://schemas.openxmlformats.org/officeDocument/2006/relationships/tags" Target="../tags/tag4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tags" Target="../tags/tag57.xml"/><Relationship Id="rId5" Type="http://schemas.openxmlformats.org/officeDocument/2006/relationships/tags" Target="../tags/tag58.xml"/><Relationship Id="rId6" Type="http://schemas.openxmlformats.org/officeDocument/2006/relationships/slideMaster" Target="../slideMasters/slideMaster2.xml"/><Relationship Id="rId1" Type="http://schemas.openxmlformats.org/officeDocument/2006/relationships/tags" Target="../tags/tag54.xml"/><Relationship Id="rId2" Type="http://schemas.openxmlformats.org/officeDocument/2006/relationships/tags" Target="../tags/tag5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1.xml"/><Relationship Id="rId4" Type="http://schemas.openxmlformats.org/officeDocument/2006/relationships/tags" Target="../tags/tag62.xml"/><Relationship Id="rId5" Type="http://schemas.openxmlformats.org/officeDocument/2006/relationships/tags" Target="../tags/tag63.xml"/><Relationship Id="rId6" Type="http://schemas.openxmlformats.org/officeDocument/2006/relationships/slideMaster" Target="../slideMasters/slideMaster2.xml"/><Relationship Id="rId1" Type="http://schemas.openxmlformats.org/officeDocument/2006/relationships/tags" Target="../tags/tag59.xml"/><Relationship Id="rId2" Type="http://schemas.openxmlformats.org/officeDocument/2006/relationships/tags" Target="../tags/tag6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F6028C-0423-4B64-9FAF-1F7754390295}"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0586076-B9F5-4F4C-A858-6653F9E2247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C513B38-A17E-4A66-8D20-C9F51A207561}"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5FC56E4A-F808-464E-A5A6-1B4EE8F623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455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GB" dirty="0"/>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61747B40-B53A-41ED-A668-56A7534BFA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83120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008C583C-AC1B-4A5E-8BA1-39DC456BA5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37383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
        <p:nvSpPr>
          <p:cNvPr id="3" name="Content Placeholder 2"/>
          <p:cNvSpPr>
            <a:spLocks noGrp="1"/>
          </p:cNvSpPr>
          <p:nvPr>
            <p:ph sz="half" idx="1"/>
            <p:custDataLst>
              <p:tags r:id="rId2"/>
            </p:custDataLst>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custDataLst>
              <p:tags r:id="rId3"/>
            </p:custDataLst>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0CCDDB53-5EEB-474A-97FF-F7C9A64E1A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58094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custDataLst>
              <p:tags r:id="rId6"/>
            </p:custDataLst>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custDataLst>
              <p:tags r:id="rId7"/>
            </p:custDataLst>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custDataLst>
              <p:tags r:id="rId8"/>
            </p:custDataLst>
          </p:nvPr>
        </p:nvSpPr>
        <p:spPr>
          <a:ln/>
        </p:spPr>
        <p:txBody>
          <a:bodyPr/>
          <a:lstStyle>
            <a:lvl1pPr>
              <a:defRPr/>
            </a:lvl1pPr>
          </a:lstStyle>
          <a:p>
            <a:pPr>
              <a:defRPr/>
            </a:pPr>
            <a:fld id="{B313B58A-2B4E-497C-AD43-3FA47DFCEE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4133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1FC09282-9700-46AC-8437-CBFDF90A3EA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071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3EFE77A0-F34B-4732-B470-722B0D96EEA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72929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0CD21386-D280-4AA0-A090-27C11735542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5753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1A78B06-5106-4410-B585-E2EAF71F7953}"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E743048D-3A22-448E-8D9D-19D35E71E0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52727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2CB58037-F0DE-4C65-8541-6A81C76D556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5034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custDataLst>
              <p:tags r:id="rId2"/>
            </p:custDataLst>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F1262086-F98F-4BA1-AA56-A11665D2A5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8854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807574-E4A1-4DEB-9BB4-54C3CA26FA9E}" type="datetimeFigureOut">
              <a:rPr lang="en-GB" smtClean="0">
                <a:solidFill>
                  <a:prstClr val="black">
                    <a:tint val="75000"/>
                  </a:prstClr>
                </a:solidFill>
              </a:rPr>
              <a:pPr/>
              <a:t>28/02/2017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D8605B-0872-47D6-929D-6344C9894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2474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07574-E4A1-4DEB-9BB4-54C3CA26FA9E}" type="datetimeFigureOut">
              <a:rPr lang="en-GB" smtClean="0">
                <a:solidFill>
                  <a:prstClr val="black">
                    <a:tint val="75000"/>
                  </a:prstClr>
                </a:solidFill>
              </a:rPr>
              <a:pPr/>
              <a:t>28/02/2017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D8605B-0872-47D6-929D-6344C9894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5764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07574-E4A1-4DEB-9BB4-54C3CA26FA9E}" type="datetimeFigureOut">
              <a:rPr lang="en-GB" smtClean="0">
                <a:solidFill>
                  <a:prstClr val="black">
                    <a:tint val="75000"/>
                  </a:prstClr>
                </a:solidFill>
              </a:rPr>
              <a:pPr/>
              <a:t>28/02/2017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D8605B-0872-47D6-929D-6344C9894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6846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807574-E4A1-4DEB-9BB4-54C3CA26FA9E}" type="datetimeFigureOut">
              <a:rPr lang="en-GB" smtClean="0">
                <a:solidFill>
                  <a:prstClr val="black">
                    <a:tint val="75000"/>
                  </a:prstClr>
                </a:solidFill>
              </a:rPr>
              <a:pPr/>
              <a:t>28/02/2017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7D8605B-0872-47D6-929D-6344C9894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8907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807574-E4A1-4DEB-9BB4-54C3CA26FA9E}" type="datetimeFigureOut">
              <a:rPr lang="en-GB" smtClean="0">
                <a:solidFill>
                  <a:prstClr val="black">
                    <a:tint val="75000"/>
                  </a:prstClr>
                </a:solidFill>
              </a:rPr>
              <a:pPr/>
              <a:t>28/02/2017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7D8605B-0872-47D6-929D-6344C9894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6672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807574-E4A1-4DEB-9BB4-54C3CA26FA9E}" type="datetimeFigureOut">
              <a:rPr lang="en-GB" smtClean="0">
                <a:solidFill>
                  <a:prstClr val="black">
                    <a:tint val="75000"/>
                  </a:prstClr>
                </a:solidFill>
              </a:rPr>
              <a:pPr/>
              <a:t>28/02/2017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7D8605B-0872-47D6-929D-6344C9894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6081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07574-E4A1-4DEB-9BB4-54C3CA26FA9E}" type="datetimeFigureOut">
              <a:rPr lang="en-GB" smtClean="0">
                <a:solidFill>
                  <a:prstClr val="black">
                    <a:tint val="75000"/>
                  </a:prstClr>
                </a:solidFill>
              </a:rPr>
              <a:pPr/>
              <a:t>28/02/2017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7D8605B-0872-47D6-929D-6344C9894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03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952808-04C4-46D7-99E3-C669B56F5F2E}"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07574-E4A1-4DEB-9BB4-54C3CA26FA9E}" type="datetimeFigureOut">
              <a:rPr lang="en-GB" smtClean="0">
                <a:solidFill>
                  <a:prstClr val="black">
                    <a:tint val="75000"/>
                  </a:prstClr>
                </a:solidFill>
              </a:rPr>
              <a:pPr/>
              <a:t>28/02/2017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7D8605B-0872-47D6-929D-6344C9894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8034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07574-E4A1-4DEB-9BB4-54C3CA26FA9E}" type="datetimeFigureOut">
              <a:rPr lang="en-GB" smtClean="0">
                <a:solidFill>
                  <a:prstClr val="black">
                    <a:tint val="75000"/>
                  </a:prstClr>
                </a:solidFill>
              </a:rPr>
              <a:pPr/>
              <a:t>28/02/2017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7D8605B-0872-47D6-929D-6344C9894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7450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07574-E4A1-4DEB-9BB4-54C3CA26FA9E}" type="datetimeFigureOut">
              <a:rPr lang="en-GB" smtClean="0">
                <a:solidFill>
                  <a:prstClr val="black">
                    <a:tint val="75000"/>
                  </a:prstClr>
                </a:solidFill>
              </a:rPr>
              <a:pPr/>
              <a:t>28/02/2017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D8605B-0872-47D6-929D-6344C9894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6983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07574-E4A1-4DEB-9BB4-54C3CA26FA9E}" type="datetimeFigureOut">
              <a:rPr lang="en-GB" smtClean="0">
                <a:solidFill>
                  <a:prstClr val="black">
                    <a:tint val="75000"/>
                  </a:prstClr>
                </a:solidFill>
              </a:rPr>
              <a:pPr/>
              <a:t>28/02/2017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D8605B-0872-47D6-929D-6344C9894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833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28C0460-05FB-4B94-A525-8479A28B78FF}"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2C37599E-2D92-470C-88E3-3B178895183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34FEFFF-0C32-47C9-B367-8FB7C80E5A43}"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465D26B-7625-4DD2-88EB-FAE39DF82314}"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9A916C-B80F-4940-981B-FF1C03D2851C}"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048C9BF-82B6-4231-A4AD-7B61C8FD2DB6}"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tags" Target="../tags/tag1.xml"/><Relationship Id="rId14" Type="http://schemas.openxmlformats.org/officeDocument/2006/relationships/tags" Target="../tags/tag2.xml"/><Relationship Id="rId15" Type="http://schemas.openxmlformats.org/officeDocument/2006/relationships/tags" Target="../tags/tag3.xml"/><Relationship Id="rId16" Type="http://schemas.openxmlformats.org/officeDocument/2006/relationships/tags" Target="../tags/tag4.xml"/><Relationship Id="rId17" Type="http://schemas.openxmlformats.org/officeDocument/2006/relationships/tags" Target="../tags/tag5.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9900CC"/>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C0A133E-2C9B-4684-9E50-3C56B992DAD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14282" y="71414"/>
            <a:ext cx="857256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custDataLst>
              <p:tags r:id="rId14"/>
            </p:custDataLst>
          </p:nvPr>
        </p:nvSpPr>
        <p:spPr bwMode="auto">
          <a:xfrm>
            <a:off x="214282" y="1071546"/>
            <a:ext cx="8572560" cy="5572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cs typeface="Times New Roman" charset="0"/>
              </a:defRPr>
            </a:lvl1pPr>
          </a:lstStyle>
          <a:p>
            <a:pPr>
              <a:defRPr/>
            </a:pPr>
            <a:endParaRPr lang="en-GB">
              <a:solidFill>
                <a:srgbClr val="000000"/>
              </a:solidFill>
            </a:endParaRPr>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cs typeface="Times New Roman"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charset="0"/>
                <a:cs typeface="Times New Roman" charset="0"/>
              </a:defRPr>
            </a:lvl1pPr>
          </a:lstStyle>
          <a:p>
            <a:pPr>
              <a:defRPr/>
            </a:pPr>
            <a:fld id="{C532546F-FB2E-4031-BA65-B1F3AE0991E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16110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09807574-E4A1-4DEB-9BB4-54C3CA26FA9E}" type="datetimeFigureOut">
              <a:rPr lang="en-GB" smtClean="0">
                <a:solidFill>
                  <a:prstClr val="black">
                    <a:tint val="75000"/>
                  </a:prstClr>
                </a:solidFill>
                <a:latin typeface="Calibri"/>
              </a:rPr>
              <a:pPr fontAlgn="auto">
                <a:spcBef>
                  <a:spcPts val="0"/>
                </a:spcBef>
                <a:spcAft>
                  <a:spcPts val="0"/>
                </a:spcAft>
              </a:pPr>
              <a:t>28/02/2017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F7D8605B-0872-47D6-929D-6344C98946DC}"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500672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www.google.co.uk/url?sa=i&amp;rct=j&amp;q=&amp;esrc=s&amp;frm=1&amp;source=images&amp;cd=&amp;cad=rja&amp;docid=MxSj8MZnCPJfcM&amp;tbnid=_6B5EOVaukbYrM:&amp;ved=0CAUQjRw&amp;url=http://www.npr.org/blogs/health/2009/07/researchers_from_northeast_eng.html&amp;ei=j_1SUcz6Isim0QWIlICwBg&amp;bvm=bv.44342787,d.d2k&amp;psig=AFQjCNHRkIYvZAMw1mIJirYIMy0ZxSQcXA&amp;ust=1364479713844819" TargetMode="External"/><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hyperlink" Target="http://www.ag-link.com/eshop/ShowBookList.asp?Language=E&amp;CategoryInt=0904" TargetMode="External"/><Relationship Id="rId4" Type="http://schemas.openxmlformats.org/officeDocument/2006/relationships/image" Target="../media/image12.wmf"/><Relationship Id="rId5" Type="http://schemas.openxmlformats.org/officeDocument/2006/relationships/hyperlink" Target="http://www.ag-link.com/PhotoProd/B6-3225.JPG" TargetMode="External"/><Relationship Id="rId6"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uk/url?sa=i&amp;rct=j&amp;q=&amp;esrc=s&amp;frm=1&amp;source=images&amp;cd=&amp;cad=rja&amp;docid=zuG1cycpifDUSM&amp;tbnid=f8-I56__vvDnJM:&amp;ved=0CAUQjRw&amp;url=http://www.spiritualresearchfoundation.org/articles/id/spiritualresearch/spiritualscience/euthanasia&amp;ei=Kf1SUZe9D-Wd0QXwg4Ew&amp;bvm=bv.44342787,d.d2k&amp;psig=AFQjCNGLTVO0O47YAZejLLaQRcTw-UFizQ&amp;ust=1364479603935029" TargetMode="External"/><Relationship Id="rId3" Type="http://schemas.openxmlformats.org/officeDocument/2006/relationships/image" Target="../media/image2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uk/url?sa=i&amp;rct=j&amp;q=&amp;esrc=s&amp;frm=1&amp;source=images&amp;cd=&amp;cad=rja&amp;docid=V0lYV2NiAitvVM&amp;tbnid=IYmOR6Q7PvI0BM:&amp;ved=0CAUQjRw&amp;url=http://www.guardian.co.uk/world/2013/mar/17/pope-francis-first-sunday-prayer&amp;ei=u_xSUdOkJubM0QXglIA4&amp;bvm=bv.44342787,d.d2k&amp;psig=AFQjCNHo_LGy1AJIYr-_SFFFFb_tXcaitA&amp;ust=1364479514389853" TargetMode="External"/><Relationship Id="rId3"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hbkgcsere.weebly.com/" TargetMode="Externa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1548" y="692696"/>
            <a:ext cx="7416824" cy="2185214"/>
          </a:xfrm>
          <a:prstGeom prst="rect">
            <a:avLst/>
          </a:prstGeom>
          <a:noFill/>
        </p:spPr>
        <p:txBody>
          <a:bodyPr wrap="square" rtlCol="0">
            <a:spAutoFit/>
          </a:bodyPr>
          <a:lstStyle/>
          <a:p>
            <a:pPr algn="ctr"/>
            <a:r>
              <a:rPr lang="en-GB" sz="2000" i="1" dirty="0" smtClean="0">
                <a:solidFill>
                  <a:schemeClr val="bg1"/>
                </a:solidFill>
                <a:latin typeface="Seabird Heavy SF" pitchFamily="34" charset="0"/>
              </a:rPr>
              <a:t>Full course session 1</a:t>
            </a:r>
          </a:p>
          <a:p>
            <a:pPr algn="ctr"/>
            <a:r>
              <a:rPr lang="en-GB" sz="3200" dirty="0" smtClean="0">
                <a:solidFill>
                  <a:schemeClr val="tx2">
                    <a:lumMod val="95000"/>
                    <a:lumOff val="5000"/>
                  </a:schemeClr>
                </a:solidFill>
                <a:latin typeface="Seabird Heavy SF" pitchFamily="34" charset="0"/>
              </a:rPr>
              <a:t>Ethics Paper 1 -  Topic 8</a:t>
            </a:r>
          </a:p>
          <a:p>
            <a:pPr algn="ctr"/>
            <a:endParaRPr lang="en-GB" sz="3600" dirty="0">
              <a:solidFill>
                <a:schemeClr val="bg1"/>
              </a:solidFill>
              <a:latin typeface="Seabird Heavy SF" pitchFamily="34" charset="0"/>
            </a:endParaRPr>
          </a:p>
          <a:p>
            <a:pPr algn="ctr"/>
            <a:r>
              <a:rPr lang="en-GB" sz="4400" i="1" dirty="0" smtClean="0">
                <a:solidFill>
                  <a:schemeClr val="accent2">
                    <a:lumMod val="40000"/>
                    <a:lumOff val="60000"/>
                  </a:schemeClr>
                </a:solidFill>
                <a:latin typeface="Seabird Heavy SF" pitchFamily="34" charset="0"/>
              </a:rPr>
              <a:t>Religion and Medical Ethics</a:t>
            </a:r>
            <a:endParaRPr lang="en-GB" sz="4000" i="1" dirty="0">
              <a:solidFill>
                <a:schemeClr val="accent2">
                  <a:lumMod val="40000"/>
                  <a:lumOff val="60000"/>
                </a:schemeClr>
              </a:solidFill>
              <a:latin typeface="Seabird Heavy SF" pitchFamily="34" charset="0"/>
            </a:endParaRPr>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464737"/>
            <a:ext cx="4381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2"/>
            </a:gs>
          </a:gsLst>
          <a:lin ang="2700000" scaled="1"/>
        </a:gradFill>
        <a:effectLst/>
      </p:bgPr>
    </p:bg>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323528" y="260648"/>
            <a:ext cx="8424936" cy="4955203"/>
          </a:xfrm>
          <a:prstGeom prst="rect">
            <a:avLst/>
          </a:prstGeom>
          <a:noFill/>
          <a:ln w="9525">
            <a:noFill/>
            <a:miter lim="800000"/>
            <a:headEnd/>
            <a:tailEnd/>
          </a:ln>
          <a:effectLst/>
        </p:spPr>
        <p:txBody>
          <a:bodyPr wrap="square">
            <a:spAutoFit/>
          </a:bodyPr>
          <a:lstStyle/>
          <a:p>
            <a:pPr algn="ctr">
              <a:spcBef>
                <a:spcPct val="50000"/>
              </a:spcBef>
            </a:pPr>
            <a:r>
              <a:rPr lang="en-GB" sz="2000" b="1" noProof="1" smtClean="0">
                <a:solidFill>
                  <a:schemeClr val="bg1"/>
                </a:solidFill>
                <a:latin typeface="Segoe UI" pitchFamily="34" charset="0"/>
                <a:cs typeface="Segoe UI" pitchFamily="34" charset="0"/>
              </a:rPr>
              <a:t>Catholic Teachings</a:t>
            </a:r>
            <a:endParaRPr lang="en-GB" sz="2000" noProof="1" smtClean="0">
              <a:solidFill>
                <a:schemeClr val="bg1"/>
              </a:solidFill>
              <a:latin typeface="Segoe UI" pitchFamily="34" charset="0"/>
              <a:cs typeface="Segoe UI" pitchFamily="34" charset="0"/>
            </a:endParaRPr>
          </a:p>
          <a:p>
            <a:pPr>
              <a:spcBef>
                <a:spcPct val="50000"/>
              </a:spcBef>
            </a:pPr>
            <a:r>
              <a:rPr lang="en-GB" sz="2000" noProof="1" smtClean="0">
                <a:solidFill>
                  <a:schemeClr val="bg1"/>
                </a:solidFill>
                <a:latin typeface="Segoe UI" pitchFamily="34" charset="0"/>
                <a:cs typeface="Segoe UI" pitchFamily="34" charset="0"/>
              </a:rPr>
              <a:t>In </a:t>
            </a:r>
            <a:r>
              <a:rPr lang="en-GB" sz="2000" noProof="1">
                <a:solidFill>
                  <a:schemeClr val="bg1"/>
                </a:solidFill>
                <a:latin typeface="Segoe UI" pitchFamily="34" charset="0"/>
                <a:cs typeface="Segoe UI" pitchFamily="34" charset="0"/>
              </a:rPr>
              <a:t>1869 Pope Pius IX declared that the foetus became “ensouled” at conception and, therefore, all abortions were murder.</a:t>
            </a:r>
            <a:endParaRPr lang="en-GB" sz="2000" dirty="0">
              <a:solidFill>
                <a:schemeClr val="bg1"/>
              </a:solidFill>
              <a:latin typeface="Segoe UI" pitchFamily="34" charset="0"/>
              <a:cs typeface="Segoe UI" pitchFamily="34" charset="0"/>
            </a:endParaRPr>
          </a:p>
          <a:p>
            <a:pPr>
              <a:spcBef>
                <a:spcPct val="50000"/>
              </a:spcBef>
            </a:pPr>
            <a:r>
              <a:rPr lang="en-GB" sz="2000" noProof="1">
                <a:solidFill>
                  <a:schemeClr val="bg1"/>
                </a:solidFill>
                <a:latin typeface="Segoe UI" pitchFamily="34" charset="0"/>
                <a:cs typeface="Segoe UI" pitchFamily="34" charset="0"/>
              </a:rPr>
              <a:t>In 1917 the new Code of Canon Law declared that for Roman Catholics abortion was a sin at any stage in the pregnancy</a:t>
            </a:r>
            <a:r>
              <a:rPr lang="en-GB" sz="2000" noProof="1" smtClean="0">
                <a:solidFill>
                  <a:schemeClr val="bg1"/>
                </a:solidFill>
                <a:latin typeface="Segoe UI" pitchFamily="34" charset="0"/>
                <a:cs typeface="Segoe UI" pitchFamily="34" charset="0"/>
              </a:rPr>
              <a:t>.</a:t>
            </a:r>
          </a:p>
          <a:p>
            <a:pPr>
              <a:spcBef>
                <a:spcPct val="50000"/>
              </a:spcBef>
            </a:pPr>
            <a:r>
              <a:rPr lang="en-GB" sz="2000" noProof="1" smtClean="0">
                <a:solidFill>
                  <a:schemeClr val="bg1"/>
                </a:solidFill>
                <a:latin typeface="Segoe UI" pitchFamily="34" charset="0"/>
                <a:cs typeface="Segoe UI" pitchFamily="34" charset="0"/>
              </a:rPr>
              <a:t>The Catholic catechism (1997) states that ‘human life must be respected and protected absolutely from the moment of conception… abortion and infanticide are abominable crimes’</a:t>
            </a:r>
          </a:p>
          <a:p>
            <a:pPr>
              <a:spcBef>
                <a:spcPct val="50000"/>
              </a:spcBef>
            </a:pPr>
            <a:r>
              <a:rPr lang="en-GB" sz="2000" b="1" noProof="1" smtClean="0">
                <a:solidFill>
                  <a:schemeClr val="bg1"/>
                </a:solidFill>
                <a:latin typeface="Segoe UI" pitchFamily="34" charset="0"/>
                <a:cs typeface="Segoe UI" pitchFamily="34" charset="0"/>
              </a:rPr>
              <a:t>This is an </a:t>
            </a:r>
            <a:r>
              <a:rPr lang="en-GB" sz="2000" b="1" i="1" noProof="1" smtClean="0">
                <a:solidFill>
                  <a:schemeClr val="bg1"/>
                </a:solidFill>
                <a:latin typeface="Segoe UI" pitchFamily="34" charset="0"/>
                <a:cs typeface="Segoe UI" pitchFamily="34" charset="0"/>
              </a:rPr>
              <a:t>absolute</a:t>
            </a:r>
            <a:r>
              <a:rPr lang="en-GB" sz="2000" b="1" noProof="1" smtClean="0">
                <a:solidFill>
                  <a:schemeClr val="bg1"/>
                </a:solidFill>
                <a:latin typeface="Segoe UI" pitchFamily="34" charset="0"/>
                <a:cs typeface="Segoe UI" pitchFamily="34" charset="0"/>
              </a:rPr>
              <a:t> principle, </a:t>
            </a:r>
            <a:r>
              <a:rPr lang="en-GB" sz="2000" noProof="1" smtClean="0">
                <a:solidFill>
                  <a:schemeClr val="bg1"/>
                </a:solidFill>
                <a:latin typeface="Segoe UI" pitchFamily="34" charset="0"/>
                <a:cs typeface="Segoe UI" pitchFamily="34" charset="0"/>
              </a:rPr>
              <a:t>although the doctrine of ‘double effect’ could be used, for example during an ectopic pregnancy. In this case removing the embryo (developing in the fallopian tubes) is designed to save the life of the mother first and foremost, not kill the embryo.</a:t>
            </a:r>
            <a:endParaRPr lang="en-GB" sz="2000" noProof="1">
              <a:solidFill>
                <a:schemeClr val="bg1"/>
              </a:solidFill>
              <a:latin typeface="Segoe UI" pitchFamily="34" charset="0"/>
              <a:cs typeface="Segoe UI" pitchFamily="34" charset="0"/>
            </a:endParaRPr>
          </a:p>
          <a:p>
            <a:pPr>
              <a:spcBef>
                <a:spcPct val="50000"/>
              </a:spcBef>
            </a:pPr>
            <a:endParaRPr lang="en-GB" noProof="1">
              <a:solidFill>
                <a:schemeClr val="bg1"/>
              </a:solidFill>
              <a:latin typeface="Arial Rounded MT Bold" pitchFamily="34" charset="0"/>
            </a:endParaRPr>
          </a:p>
        </p:txBody>
      </p:sp>
      <p:graphicFrame>
        <p:nvGraphicFramePr>
          <p:cNvPr id="46086" name="Object 6"/>
          <p:cNvGraphicFramePr>
            <a:graphicFrameLocks noChangeAspect="1"/>
          </p:cNvGraphicFramePr>
          <p:nvPr/>
        </p:nvGraphicFramePr>
        <p:xfrm>
          <a:off x="2699792" y="4509120"/>
          <a:ext cx="5848350" cy="2581275"/>
        </p:xfrm>
        <a:graphic>
          <a:graphicData uri="http://schemas.openxmlformats.org/presentationml/2006/ole">
            <mc:AlternateContent xmlns:mc="http://schemas.openxmlformats.org/markup-compatibility/2006">
              <mc:Choice xmlns:v="urn:schemas-microsoft-com:vml" Requires="v">
                <p:oleObj spid="_x0000_s46114" name="Bitmap Image" r:id="rId3" imgW="5847619" imgH="2580952" progId="PBrush">
                  <p:embed/>
                </p:oleObj>
              </mc:Choice>
              <mc:Fallback>
                <p:oleObj name="Bitmap Image" r:id="rId3" imgW="5847619" imgH="2580952" progId="PBrush">
                  <p:embed/>
                  <p:pic>
                    <p:nvPicPr>
                      <p:cNvPr id="0" name="Picture 10"/>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99792" y="4509120"/>
                        <a:ext cx="584835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2"/>
            </a:gs>
          </a:gsLst>
          <a:lin ang="2700000" scaled="1"/>
        </a:gradFill>
        <a:effectLst/>
      </p:bgPr>
    </p:bg>
    <p:spTree>
      <p:nvGrpSpPr>
        <p:cNvPr id="1" name=""/>
        <p:cNvGrpSpPr/>
        <p:nvPr/>
      </p:nvGrpSpPr>
      <p:grpSpPr>
        <a:xfrm>
          <a:off x="0" y="0"/>
          <a:ext cx="0" cy="0"/>
          <a:chOff x="0" y="0"/>
          <a:chExt cx="0" cy="0"/>
        </a:xfrm>
      </p:grpSpPr>
      <p:pic>
        <p:nvPicPr>
          <p:cNvPr id="19458" name="Picture 2" descr="abortion"/>
          <p:cNvPicPr>
            <a:picLocks noChangeAspect="1" noChangeArrowheads="1"/>
          </p:cNvPicPr>
          <p:nvPr/>
        </p:nvPicPr>
        <p:blipFill>
          <a:blip r:embed="rId2" cstate="print"/>
          <a:srcRect/>
          <a:stretch>
            <a:fillRect/>
          </a:stretch>
        </p:blipFill>
        <p:spPr bwMode="auto">
          <a:xfrm>
            <a:off x="5257800" y="609600"/>
            <a:ext cx="3541713" cy="4724400"/>
          </a:xfrm>
          <a:prstGeom prst="rect">
            <a:avLst/>
          </a:prstGeom>
          <a:noFill/>
        </p:spPr>
      </p:pic>
      <p:sp>
        <p:nvSpPr>
          <p:cNvPr id="19459" name="Rectangle 3"/>
          <p:cNvSpPr>
            <a:spLocks noChangeArrowheads="1"/>
          </p:cNvSpPr>
          <p:nvPr/>
        </p:nvSpPr>
        <p:spPr bwMode="auto">
          <a:xfrm>
            <a:off x="381000" y="228600"/>
            <a:ext cx="4648200" cy="7212013"/>
          </a:xfrm>
          <a:prstGeom prst="rect">
            <a:avLst/>
          </a:prstGeom>
          <a:noFill/>
          <a:ln w="9525">
            <a:noFill/>
            <a:miter lim="800000"/>
            <a:headEnd/>
            <a:tailEnd/>
          </a:ln>
          <a:effectLst/>
        </p:spPr>
        <p:txBody>
          <a:bodyPr>
            <a:spAutoFit/>
          </a:bodyPr>
          <a:lstStyle/>
          <a:p>
            <a:pPr>
              <a:spcBef>
                <a:spcPct val="50000"/>
              </a:spcBef>
            </a:pPr>
            <a:r>
              <a:rPr lang="en-GB" noProof="1">
                <a:solidFill>
                  <a:schemeClr val="bg1"/>
                </a:solidFill>
                <a:latin typeface="Arial Rounded MT Bold" pitchFamily="34" charset="0"/>
              </a:rPr>
              <a:t>“The Anglican view on abortion is that although the foetus is to be specially respected and protected, nonetheless, the life of the foetus is not absolutely sacrosanct if it endangers the life of its  mother.”(Church of England report, 1984)	</a:t>
            </a:r>
          </a:p>
          <a:p>
            <a:pPr>
              <a:spcBef>
                <a:spcPct val="50000"/>
              </a:spcBef>
            </a:pPr>
            <a:r>
              <a:rPr lang="en-GB" noProof="1">
                <a:solidFill>
                  <a:schemeClr val="bg1"/>
                </a:solidFill>
                <a:latin typeface="Arial Rounded MT Bold" pitchFamily="34" charset="0"/>
              </a:rPr>
              <a:t>“Circumstances which may justify an abortion are direct threats to the life or health of the mother, or the probable birth of a severely abnormal child.”(Methodist Statement, 1980)</a:t>
            </a:r>
          </a:p>
          <a:p>
            <a:pPr>
              <a:spcBef>
                <a:spcPct val="50000"/>
              </a:spcBef>
            </a:pPr>
            <a:r>
              <a:rPr lang="en-GB" noProof="1">
                <a:solidFill>
                  <a:srgbClr val="000000"/>
                </a:solidFill>
              </a:rPr>
              <a:t>	</a:t>
            </a:r>
          </a:p>
          <a:p>
            <a:pPr>
              <a:spcBef>
                <a:spcPct val="50000"/>
              </a:spcBef>
            </a:pPr>
            <a:r>
              <a:rPr lang="en-GB" noProof="1">
                <a:solidFill>
                  <a:srgbClr val="000000"/>
                </a:solidFill>
              </a:rPr>
              <a:t>	</a:t>
            </a:r>
            <a:endParaRPr lang="en-GB">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79249"/>
            <a:ext cx="8856984" cy="6986528"/>
          </a:xfrm>
          <a:prstGeom prst="rect">
            <a:avLst/>
          </a:prstGeom>
          <a:noFill/>
        </p:spPr>
        <p:txBody>
          <a:bodyPr wrap="square" rtlCol="0">
            <a:spAutoFit/>
          </a:bodyPr>
          <a:lstStyle/>
          <a:p>
            <a:pPr algn="ctr"/>
            <a:r>
              <a:rPr lang="en-GB" b="1" dirty="0" smtClean="0">
                <a:solidFill>
                  <a:schemeClr val="bg1"/>
                </a:solidFill>
                <a:latin typeface="Segoe UI" pitchFamily="34" charset="0"/>
                <a:cs typeface="Segoe UI" pitchFamily="34" charset="0"/>
              </a:rPr>
              <a:t>Other Christian positions on abortion:</a:t>
            </a:r>
          </a:p>
          <a:p>
            <a:endParaRPr lang="en-GB" dirty="0" smtClean="0">
              <a:solidFill>
                <a:schemeClr val="bg1"/>
              </a:solidFill>
              <a:latin typeface="Segoe UI" pitchFamily="34" charset="0"/>
              <a:cs typeface="Segoe UI" pitchFamily="34" charset="0"/>
            </a:endParaRPr>
          </a:p>
          <a:p>
            <a:pPr>
              <a:buFont typeface="Arial" charset="0"/>
              <a:buChar char="•"/>
            </a:pPr>
            <a:r>
              <a:rPr lang="en-GB" sz="2000" dirty="0" smtClean="0">
                <a:solidFill>
                  <a:schemeClr val="bg1"/>
                </a:solidFill>
                <a:latin typeface="Segoe UI" pitchFamily="34" charset="0"/>
                <a:cs typeface="Segoe UI" pitchFamily="34" charset="0"/>
              </a:rPr>
              <a:t>Methodist Church – abortion is always an evil, prefer adoption. Abortion lesser of two evils in cases of rape, handicap or risk for the mother</a:t>
            </a:r>
          </a:p>
          <a:p>
            <a:pPr>
              <a:buFont typeface="Arial" charset="0"/>
              <a:buChar char="•"/>
            </a:pPr>
            <a:endParaRPr lang="en-GB" sz="2000" dirty="0" smtClean="0">
              <a:solidFill>
                <a:schemeClr val="bg1"/>
              </a:solidFill>
              <a:latin typeface="Segoe UI" pitchFamily="34" charset="0"/>
              <a:cs typeface="Segoe UI" pitchFamily="34" charset="0"/>
            </a:endParaRPr>
          </a:p>
          <a:p>
            <a:pPr>
              <a:buFont typeface="Arial" charset="0"/>
              <a:buChar char="•"/>
            </a:pPr>
            <a:r>
              <a:rPr lang="en-GB" sz="2000" dirty="0" smtClean="0">
                <a:solidFill>
                  <a:schemeClr val="bg1"/>
                </a:solidFill>
                <a:latin typeface="Segoe UI" pitchFamily="34" charset="0"/>
                <a:cs typeface="Segoe UI" pitchFamily="34" charset="0"/>
              </a:rPr>
              <a:t>Baptist Church – We should protect the life of the foetus, with similar exceptions to the Methodists</a:t>
            </a:r>
          </a:p>
          <a:p>
            <a:pPr>
              <a:buFont typeface="Arial" charset="0"/>
              <a:buChar char="•"/>
            </a:pPr>
            <a:endParaRPr lang="en-GB" sz="2000" dirty="0" smtClean="0">
              <a:solidFill>
                <a:schemeClr val="bg1"/>
              </a:solidFill>
              <a:latin typeface="Segoe UI" pitchFamily="34" charset="0"/>
              <a:cs typeface="Segoe UI" pitchFamily="34" charset="0"/>
            </a:endParaRPr>
          </a:p>
          <a:p>
            <a:pPr>
              <a:buFont typeface="Arial" charset="0"/>
              <a:buChar char="•"/>
            </a:pPr>
            <a:r>
              <a:rPr lang="en-GB" sz="2000" dirty="0" smtClean="0">
                <a:solidFill>
                  <a:schemeClr val="bg1"/>
                </a:solidFill>
                <a:latin typeface="Segoe UI" pitchFamily="34" charset="0"/>
                <a:cs typeface="Segoe UI" pitchFamily="34" charset="0"/>
              </a:rPr>
              <a:t>Salvation Army – life is sacred from conception, but with similar exceptions again</a:t>
            </a:r>
          </a:p>
          <a:p>
            <a:pPr>
              <a:buFont typeface="Arial" charset="0"/>
              <a:buChar char="•"/>
            </a:pPr>
            <a:endParaRPr lang="en-GB" sz="2000" dirty="0" smtClean="0">
              <a:solidFill>
                <a:schemeClr val="bg1"/>
              </a:solidFill>
              <a:latin typeface="Segoe UI" pitchFamily="34" charset="0"/>
              <a:cs typeface="Segoe UI" pitchFamily="34" charset="0"/>
            </a:endParaRPr>
          </a:p>
          <a:p>
            <a:pPr>
              <a:buFont typeface="Arial" charset="0"/>
              <a:buChar char="•"/>
            </a:pPr>
            <a:r>
              <a:rPr lang="en-GB" sz="2000" dirty="0" smtClean="0">
                <a:solidFill>
                  <a:schemeClr val="bg1"/>
                </a:solidFill>
                <a:latin typeface="Segoe UI" pitchFamily="34" charset="0"/>
                <a:cs typeface="Segoe UI" pitchFamily="34" charset="0"/>
              </a:rPr>
              <a:t>United Reform Church – early abortion is more acceptable than a late abortion</a:t>
            </a:r>
          </a:p>
          <a:p>
            <a:pPr>
              <a:buFont typeface="Arial" charset="0"/>
              <a:buChar char="•"/>
            </a:pPr>
            <a:endParaRPr lang="en-GB" sz="2000" dirty="0" smtClean="0">
              <a:solidFill>
                <a:schemeClr val="bg1"/>
              </a:solidFill>
              <a:latin typeface="Segoe UI" pitchFamily="34" charset="0"/>
              <a:cs typeface="Segoe UI" pitchFamily="34" charset="0"/>
            </a:endParaRPr>
          </a:p>
          <a:p>
            <a:pPr>
              <a:buFont typeface="Arial" charset="0"/>
              <a:buChar char="•"/>
            </a:pPr>
            <a:r>
              <a:rPr lang="en-GB" sz="2000" dirty="0" smtClean="0">
                <a:solidFill>
                  <a:schemeClr val="bg1"/>
                </a:solidFill>
                <a:latin typeface="Segoe UI" pitchFamily="34" charset="0"/>
                <a:cs typeface="Segoe UI" pitchFamily="34" charset="0"/>
              </a:rPr>
              <a:t>Quakers – abortion is unacceptable with a few exceptions, as before</a:t>
            </a:r>
          </a:p>
          <a:p>
            <a:pPr>
              <a:buFont typeface="Arial" charset="0"/>
              <a:buChar char="•"/>
            </a:pPr>
            <a:endParaRPr lang="en-GB" sz="2000" dirty="0" smtClean="0">
              <a:solidFill>
                <a:schemeClr val="bg1"/>
              </a:solidFill>
              <a:latin typeface="Segoe UI" pitchFamily="34" charset="0"/>
              <a:cs typeface="Segoe UI" pitchFamily="34" charset="0"/>
            </a:endParaRPr>
          </a:p>
          <a:p>
            <a:r>
              <a:rPr lang="en-GB" sz="2000" i="1" dirty="0" smtClean="0">
                <a:solidFill>
                  <a:schemeClr val="bg1"/>
                </a:solidFill>
                <a:latin typeface="Segoe UI" pitchFamily="34" charset="0"/>
                <a:cs typeface="Segoe UI" pitchFamily="34" charset="0"/>
              </a:rPr>
              <a:t>Many of these Christian groups have a </a:t>
            </a:r>
            <a:r>
              <a:rPr lang="en-GB" sz="2000" b="1" i="1" dirty="0" smtClean="0">
                <a:solidFill>
                  <a:schemeClr val="bg1"/>
                </a:solidFill>
                <a:latin typeface="Segoe UI" pitchFamily="34" charset="0"/>
                <a:cs typeface="Segoe UI" pitchFamily="34" charset="0"/>
              </a:rPr>
              <a:t>relative</a:t>
            </a:r>
            <a:r>
              <a:rPr lang="en-GB" sz="2000" i="1" dirty="0" smtClean="0">
                <a:solidFill>
                  <a:schemeClr val="bg1"/>
                </a:solidFill>
                <a:latin typeface="Segoe UI" pitchFamily="34" charset="0"/>
                <a:cs typeface="Segoe UI" pitchFamily="34" charset="0"/>
              </a:rPr>
              <a:t> approach to the morality of abortion – they adapt their approach to different circumstances. This is the opposite of the Catholic </a:t>
            </a:r>
            <a:r>
              <a:rPr lang="en-GB" sz="2000" b="1" i="1" dirty="0" smtClean="0">
                <a:solidFill>
                  <a:schemeClr val="bg1"/>
                </a:solidFill>
                <a:latin typeface="Segoe UI" pitchFamily="34" charset="0"/>
                <a:cs typeface="Segoe UI" pitchFamily="34" charset="0"/>
              </a:rPr>
              <a:t>absolute</a:t>
            </a:r>
            <a:r>
              <a:rPr lang="en-GB" sz="2000" i="1" dirty="0" smtClean="0">
                <a:solidFill>
                  <a:schemeClr val="bg1"/>
                </a:solidFill>
                <a:latin typeface="Segoe UI" pitchFamily="34" charset="0"/>
                <a:cs typeface="Segoe UI" pitchFamily="34" charset="0"/>
              </a:rPr>
              <a:t> approach to morality. All Christian groups emphasise the importance of compassion.</a:t>
            </a:r>
          </a:p>
          <a:p>
            <a:endParaRPr lang="en-GB" sz="2000" dirty="0" smtClean="0">
              <a:solidFill>
                <a:schemeClr val="bg1"/>
              </a:solidFill>
              <a:latin typeface="Segoe UI" pitchFamily="34" charset="0"/>
              <a:cs typeface="Segoe UI" pitchFamily="34" charset="0"/>
            </a:endParaRPr>
          </a:p>
          <a:p>
            <a:endParaRPr lang="en-GB" sz="2000" dirty="0">
              <a:solidFill>
                <a:schemeClr val="bg1"/>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sz="6000" dirty="0">
                <a:solidFill>
                  <a:srgbClr val="FFFF66"/>
                </a:solidFill>
                <a:latin typeface="Snap ITC" pitchFamily="82" charset="0"/>
              </a:rPr>
              <a:t>Fertility Treatment</a:t>
            </a:r>
          </a:p>
        </p:txBody>
      </p:sp>
      <p:pic>
        <p:nvPicPr>
          <p:cNvPr id="94210" name="Picture 2" descr="http://www.sarajmatthews.com/tl_files/images/multiple_pregnancy.jpg"/>
          <p:cNvPicPr>
            <a:picLocks noChangeAspect="1" noChangeArrowheads="1"/>
          </p:cNvPicPr>
          <p:nvPr/>
        </p:nvPicPr>
        <p:blipFill>
          <a:blip r:embed="rId3" cstate="print"/>
          <a:srcRect/>
          <a:stretch>
            <a:fillRect/>
          </a:stretch>
        </p:blipFill>
        <p:spPr bwMode="auto">
          <a:xfrm>
            <a:off x="827584" y="2391722"/>
            <a:ext cx="4829175" cy="3390900"/>
          </a:xfrm>
          <a:prstGeom prst="rect">
            <a:avLst/>
          </a:prstGeom>
          <a:noFill/>
        </p:spPr>
      </p:pic>
      <p:pic>
        <p:nvPicPr>
          <p:cNvPr id="49154" name="Picture 2" descr="http://media.npr.org/blogs/health/images/2009/july/sperm_200-b36550d19b63e982e36d4705d3194fdbd57a3f85-s6-c1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2391722"/>
            <a:ext cx="2976265" cy="28689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1202" name="Picture 2" descr="an02493_">
            <a:hlinkClick r:id="rId3"/>
          </p:cNvPr>
          <p:cNvPicPr>
            <a:picLocks noChangeAspect="1" noChangeArrowheads="1"/>
          </p:cNvPicPr>
          <p:nvPr/>
        </p:nvPicPr>
        <p:blipFill>
          <a:blip r:embed="rId4" cstate="print"/>
          <a:srcRect/>
          <a:stretch>
            <a:fillRect/>
          </a:stretch>
        </p:blipFill>
        <p:spPr bwMode="auto">
          <a:xfrm>
            <a:off x="7315200" y="609600"/>
            <a:ext cx="1073150" cy="1276350"/>
          </a:xfrm>
          <a:prstGeom prst="rect">
            <a:avLst/>
          </a:prstGeom>
          <a:noFill/>
        </p:spPr>
      </p:pic>
      <p:pic>
        <p:nvPicPr>
          <p:cNvPr id="51203" name="Picture 3" descr="B6-3225">
            <a:hlinkClick r:id="rId5"/>
          </p:cNvPr>
          <p:cNvPicPr>
            <a:picLocks noChangeAspect="1" noChangeArrowheads="1"/>
          </p:cNvPicPr>
          <p:nvPr/>
        </p:nvPicPr>
        <p:blipFill>
          <a:blip r:embed="rId6" cstate="print"/>
          <a:srcRect/>
          <a:stretch>
            <a:fillRect/>
          </a:stretch>
        </p:blipFill>
        <p:spPr bwMode="auto">
          <a:xfrm>
            <a:off x="1600200" y="914400"/>
            <a:ext cx="5715000" cy="4972050"/>
          </a:xfrm>
          <a:prstGeom prst="rect">
            <a:avLst/>
          </a:prstGeom>
          <a:noFill/>
        </p:spPr>
      </p:pic>
      <p:sp>
        <p:nvSpPr>
          <p:cNvPr id="51204" name="Rectangle 4"/>
          <p:cNvSpPr>
            <a:spLocks noGrp="1" noChangeArrowheads="1"/>
          </p:cNvSpPr>
          <p:nvPr>
            <p:ph type="title" idx="4294967295"/>
          </p:nvPr>
        </p:nvSpPr>
        <p:spPr>
          <a:xfrm>
            <a:off x="0" y="0"/>
            <a:ext cx="7772400" cy="1143000"/>
          </a:xfrm>
        </p:spPr>
        <p:txBody>
          <a:bodyPr/>
          <a:lstStyle/>
          <a:p>
            <a:pPr algn="l"/>
            <a:r>
              <a:rPr lang="en-GB">
                <a:solidFill>
                  <a:schemeClr val="bg1"/>
                </a:solidFill>
                <a:latin typeface="Adamsky SF" pitchFamily="2" charset="0"/>
              </a:rPr>
              <a:t>Artificial Insemination (AI)</a:t>
            </a:r>
          </a:p>
        </p:txBody>
      </p:sp>
      <p:sp>
        <p:nvSpPr>
          <p:cNvPr id="51205" name="Rectangle 5"/>
          <p:cNvSpPr>
            <a:spLocks noChangeArrowheads="1"/>
          </p:cNvSpPr>
          <p:nvPr/>
        </p:nvSpPr>
        <p:spPr bwMode="auto">
          <a:xfrm>
            <a:off x="5456238" y="6092825"/>
            <a:ext cx="3687762" cy="457200"/>
          </a:xfrm>
          <a:prstGeom prst="rect">
            <a:avLst/>
          </a:prstGeom>
          <a:noFill/>
          <a:ln w="9525">
            <a:noFill/>
            <a:miter lim="800000"/>
            <a:headEnd/>
            <a:tailEnd/>
          </a:ln>
          <a:effectLst/>
        </p:spPr>
        <p:txBody>
          <a:bodyPr wrap="none">
            <a:spAutoFit/>
          </a:bodyPr>
          <a:lstStyle/>
          <a:p>
            <a:r>
              <a:rPr lang="en-GB">
                <a:solidFill>
                  <a:schemeClr val="tx2"/>
                </a:solidFill>
                <a:latin typeface="Snap ITC" pitchFamily="82" charset="0"/>
              </a:rPr>
              <a:t>Fertility Treatment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0"/>
            <a:ext cx="7772400" cy="1143000"/>
          </a:xfrm>
        </p:spPr>
        <p:txBody>
          <a:bodyPr/>
          <a:lstStyle/>
          <a:p>
            <a:pPr algn="l"/>
            <a:r>
              <a:rPr lang="en-GB">
                <a:solidFill>
                  <a:schemeClr val="bg1"/>
                </a:solidFill>
                <a:latin typeface="Adamsky SF" pitchFamily="2" charset="0"/>
              </a:rPr>
              <a:t>In vitro fertilisation (IVF)</a:t>
            </a:r>
          </a:p>
        </p:txBody>
      </p:sp>
      <p:pic>
        <p:nvPicPr>
          <p:cNvPr id="52227" name="Picture 3" descr="ivf"/>
          <p:cNvPicPr>
            <a:picLocks noChangeAspect="1" noChangeArrowheads="1"/>
          </p:cNvPicPr>
          <p:nvPr/>
        </p:nvPicPr>
        <p:blipFill>
          <a:blip r:embed="rId3" cstate="print"/>
          <a:srcRect/>
          <a:stretch>
            <a:fillRect/>
          </a:stretch>
        </p:blipFill>
        <p:spPr bwMode="auto">
          <a:xfrm>
            <a:off x="1447800" y="1905000"/>
            <a:ext cx="6200775" cy="3873500"/>
          </a:xfrm>
          <a:prstGeom prst="rect">
            <a:avLst/>
          </a:prstGeom>
          <a:noFill/>
        </p:spPr>
      </p:pic>
      <p:sp>
        <p:nvSpPr>
          <p:cNvPr id="52228" name="Rectangle 4"/>
          <p:cNvSpPr>
            <a:spLocks noChangeArrowheads="1"/>
          </p:cNvSpPr>
          <p:nvPr/>
        </p:nvSpPr>
        <p:spPr bwMode="auto">
          <a:xfrm>
            <a:off x="5456238" y="6092825"/>
            <a:ext cx="3687762" cy="457200"/>
          </a:xfrm>
          <a:prstGeom prst="rect">
            <a:avLst/>
          </a:prstGeom>
          <a:noFill/>
          <a:ln w="9525">
            <a:noFill/>
            <a:miter lim="800000"/>
            <a:headEnd/>
            <a:tailEnd/>
          </a:ln>
          <a:effectLst/>
        </p:spPr>
        <p:txBody>
          <a:bodyPr wrap="none">
            <a:spAutoFit/>
          </a:bodyPr>
          <a:lstStyle/>
          <a:p>
            <a:r>
              <a:rPr lang="en-GB">
                <a:solidFill>
                  <a:schemeClr val="tx2"/>
                </a:solidFill>
                <a:latin typeface="Snap ITC" pitchFamily="82" charset="0"/>
              </a:rPr>
              <a:t>Fertility Treatment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0"/>
            <a:ext cx="7772400" cy="1143000"/>
          </a:xfrm>
        </p:spPr>
        <p:txBody>
          <a:bodyPr/>
          <a:lstStyle/>
          <a:p>
            <a:pPr algn="l"/>
            <a:r>
              <a:rPr lang="en-GB">
                <a:solidFill>
                  <a:schemeClr val="bg1"/>
                </a:solidFill>
                <a:latin typeface="Adamsky SF" pitchFamily="2" charset="0"/>
              </a:rPr>
              <a:t>Egg donation</a:t>
            </a:r>
          </a:p>
        </p:txBody>
      </p:sp>
      <p:pic>
        <p:nvPicPr>
          <p:cNvPr id="53251" name="Picture 3" descr="donor"/>
          <p:cNvPicPr>
            <a:picLocks noChangeAspect="1" noChangeArrowheads="1"/>
          </p:cNvPicPr>
          <p:nvPr/>
        </p:nvPicPr>
        <p:blipFill>
          <a:blip r:embed="rId3" cstate="print"/>
          <a:srcRect/>
          <a:stretch>
            <a:fillRect/>
          </a:stretch>
        </p:blipFill>
        <p:spPr bwMode="auto">
          <a:xfrm>
            <a:off x="1752600" y="1828800"/>
            <a:ext cx="6172200" cy="4213225"/>
          </a:xfrm>
          <a:prstGeom prst="rect">
            <a:avLst/>
          </a:prstGeom>
          <a:noFill/>
        </p:spPr>
      </p:pic>
      <p:sp>
        <p:nvSpPr>
          <p:cNvPr id="53252" name="Rectangle 4"/>
          <p:cNvSpPr>
            <a:spLocks noChangeArrowheads="1"/>
          </p:cNvSpPr>
          <p:nvPr/>
        </p:nvSpPr>
        <p:spPr bwMode="auto">
          <a:xfrm>
            <a:off x="5456238" y="6092825"/>
            <a:ext cx="3687762" cy="457200"/>
          </a:xfrm>
          <a:prstGeom prst="rect">
            <a:avLst/>
          </a:prstGeom>
          <a:noFill/>
          <a:ln w="9525">
            <a:noFill/>
            <a:miter lim="800000"/>
            <a:headEnd/>
            <a:tailEnd/>
          </a:ln>
          <a:effectLst/>
        </p:spPr>
        <p:txBody>
          <a:bodyPr wrap="none">
            <a:spAutoFit/>
          </a:bodyPr>
          <a:lstStyle/>
          <a:p>
            <a:r>
              <a:rPr lang="en-GB">
                <a:solidFill>
                  <a:schemeClr val="tx2"/>
                </a:solidFill>
                <a:latin typeface="Snap ITC" pitchFamily="82" charset="0"/>
              </a:rPr>
              <a:t>Fertility Treatment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0"/>
            <a:ext cx="7772400" cy="1143000"/>
          </a:xfrm>
        </p:spPr>
        <p:txBody>
          <a:bodyPr/>
          <a:lstStyle/>
          <a:p>
            <a:pPr algn="l"/>
            <a:r>
              <a:rPr lang="en-GB">
                <a:solidFill>
                  <a:schemeClr val="bg1"/>
                </a:solidFill>
                <a:latin typeface="Adamsky SF" pitchFamily="2" charset="0"/>
              </a:rPr>
              <a:t>Embryo donation</a:t>
            </a:r>
          </a:p>
        </p:txBody>
      </p:sp>
      <p:pic>
        <p:nvPicPr>
          <p:cNvPr id="54275" name="Picture 3" descr="young%20mother"/>
          <p:cNvPicPr>
            <a:picLocks noChangeAspect="1" noChangeArrowheads="1"/>
          </p:cNvPicPr>
          <p:nvPr/>
        </p:nvPicPr>
        <p:blipFill>
          <a:blip r:embed="rId3" cstate="print"/>
          <a:srcRect/>
          <a:stretch>
            <a:fillRect/>
          </a:stretch>
        </p:blipFill>
        <p:spPr bwMode="auto">
          <a:xfrm>
            <a:off x="6248400" y="1524000"/>
            <a:ext cx="2492375" cy="3725863"/>
          </a:xfrm>
          <a:prstGeom prst="rect">
            <a:avLst/>
          </a:prstGeom>
          <a:noFill/>
        </p:spPr>
      </p:pic>
      <p:pic>
        <p:nvPicPr>
          <p:cNvPr id="54276" name="Picture 4" descr="mother"/>
          <p:cNvPicPr>
            <a:picLocks noChangeAspect="1" noChangeArrowheads="1"/>
          </p:cNvPicPr>
          <p:nvPr/>
        </p:nvPicPr>
        <p:blipFill>
          <a:blip r:embed="rId4" cstate="print"/>
          <a:srcRect/>
          <a:stretch>
            <a:fillRect/>
          </a:stretch>
        </p:blipFill>
        <p:spPr bwMode="auto">
          <a:xfrm>
            <a:off x="685800" y="1676400"/>
            <a:ext cx="2149475" cy="3459163"/>
          </a:xfrm>
          <a:prstGeom prst="rect">
            <a:avLst/>
          </a:prstGeom>
          <a:noFill/>
        </p:spPr>
      </p:pic>
      <p:sp>
        <p:nvSpPr>
          <p:cNvPr id="54277" name="AutoShape 5"/>
          <p:cNvSpPr>
            <a:spLocks noChangeArrowheads="1"/>
          </p:cNvSpPr>
          <p:nvPr/>
        </p:nvSpPr>
        <p:spPr bwMode="auto">
          <a:xfrm>
            <a:off x="4800600" y="3124200"/>
            <a:ext cx="1066800" cy="685800"/>
          </a:xfrm>
          <a:prstGeom prst="rightArrow">
            <a:avLst>
              <a:gd name="adj1" fmla="val 50000"/>
              <a:gd name="adj2" fmla="val 38889"/>
            </a:avLst>
          </a:prstGeom>
          <a:gradFill rotWithShape="0">
            <a:gsLst>
              <a:gs pos="0">
                <a:srgbClr val="FF3300"/>
              </a:gs>
              <a:gs pos="100000">
                <a:srgbClr val="FFFF00"/>
              </a:gs>
            </a:gsLst>
            <a:lin ang="18900000" scaled="1"/>
          </a:gradFill>
          <a:ln w="9525">
            <a:solidFill>
              <a:schemeClr val="tx1"/>
            </a:solidFill>
            <a:miter lim="800000"/>
            <a:headEnd/>
            <a:tailEnd/>
          </a:ln>
          <a:effectLst/>
        </p:spPr>
        <p:txBody>
          <a:bodyPr wrap="none" anchor="ctr"/>
          <a:lstStyle/>
          <a:p>
            <a:endParaRPr lang="en-GB"/>
          </a:p>
        </p:txBody>
      </p:sp>
      <p:pic>
        <p:nvPicPr>
          <p:cNvPr id="54278" name="Picture 6" descr="embryo"/>
          <p:cNvPicPr>
            <a:picLocks noChangeAspect="1" noChangeArrowheads="1"/>
          </p:cNvPicPr>
          <p:nvPr/>
        </p:nvPicPr>
        <p:blipFill>
          <a:blip r:embed="rId5" cstate="print"/>
          <a:srcRect/>
          <a:stretch>
            <a:fillRect/>
          </a:stretch>
        </p:blipFill>
        <p:spPr bwMode="auto">
          <a:xfrm>
            <a:off x="3048000" y="2209800"/>
            <a:ext cx="2286000" cy="2789238"/>
          </a:xfrm>
          <a:prstGeom prst="rect">
            <a:avLst/>
          </a:prstGeom>
          <a:noFill/>
        </p:spPr>
      </p:pic>
      <p:sp>
        <p:nvSpPr>
          <p:cNvPr id="54279" name="Rectangle 7"/>
          <p:cNvSpPr>
            <a:spLocks noChangeArrowheads="1"/>
          </p:cNvSpPr>
          <p:nvPr/>
        </p:nvSpPr>
        <p:spPr bwMode="auto">
          <a:xfrm>
            <a:off x="5456238" y="6092825"/>
            <a:ext cx="3687762" cy="457200"/>
          </a:xfrm>
          <a:prstGeom prst="rect">
            <a:avLst/>
          </a:prstGeom>
          <a:noFill/>
          <a:ln w="9525">
            <a:noFill/>
            <a:miter lim="800000"/>
            <a:headEnd/>
            <a:tailEnd/>
          </a:ln>
          <a:effectLst/>
        </p:spPr>
        <p:txBody>
          <a:bodyPr wrap="none">
            <a:spAutoFit/>
          </a:bodyPr>
          <a:lstStyle/>
          <a:p>
            <a:r>
              <a:rPr lang="en-GB">
                <a:solidFill>
                  <a:schemeClr val="tx2"/>
                </a:solidFill>
                <a:latin typeface="Snap ITC" pitchFamily="82" charset="0"/>
              </a:rPr>
              <a:t>Fertility Treatment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79388" y="2590800"/>
            <a:ext cx="8713787" cy="1143000"/>
          </a:xfrm>
        </p:spPr>
        <p:txBody>
          <a:bodyPr/>
          <a:lstStyle/>
          <a:p>
            <a:pPr algn="l"/>
            <a:r>
              <a:rPr lang="en-GB" sz="2400" dirty="0" smtClean="0">
                <a:solidFill>
                  <a:srgbClr val="FFFF00"/>
                </a:solidFill>
                <a:latin typeface="Segoe UI" pitchFamily="34" charset="0"/>
                <a:cs typeface="Segoe UI" pitchFamily="34" charset="0"/>
              </a:rPr>
              <a:t>Some Christians think </a:t>
            </a:r>
            <a:r>
              <a:rPr lang="en-GB" sz="2400" dirty="0">
                <a:solidFill>
                  <a:srgbClr val="FFFF00"/>
                </a:solidFill>
                <a:latin typeface="Segoe UI" pitchFamily="34" charset="0"/>
                <a:cs typeface="Segoe UI" pitchFamily="34" charset="0"/>
              </a:rPr>
              <a:t>that </a:t>
            </a:r>
            <a:r>
              <a:rPr lang="en-GB" sz="2400" dirty="0" smtClean="0">
                <a:solidFill>
                  <a:srgbClr val="FFFF00"/>
                </a:solidFill>
                <a:latin typeface="Segoe UI" pitchFamily="34" charset="0"/>
                <a:cs typeface="Segoe UI" pitchFamily="34" charset="0"/>
              </a:rPr>
              <a:t>fertility treatment </a:t>
            </a:r>
            <a:r>
              <a:rPr lang="en-GB" sz="2400" dirty="0">
                <a:solidFill>
                  <a:srgbClr val="FFFF00"/>
                </a:solidFill>
                <a:latin typeface="Segoe UI" pitchFamily="34" charset="0"/>
                <a:cs typeface="Segoe UI" pitchFamily="34" charset="0"/>
              </a:rPr>
              <a:t>is a form of adultery and so it is morally wrong. </a:t>
            </a:r>
            <a:r>
              <a:rPr lang="en-GB" sz="2400" dirty="0" smtClean="0">
                <a:solidFill>
                  <a:srgbClr val="FFFF00"/>
                </a:solidFill>
                <a:latin typeface="Segoe UI" pitchFamily="34" charset="0"/>
                <a:cs typeface="Segoe UI" pitchFamily="34" charset="0"/>
              </a:rPr>
              <a:t>(</a:t>
            </a:r>
            <a:r>
              <a:rPr lang="en-GB" sz="2400" b="1" dirty="0" smtClean="0">
                <a:solidFill>
                  <a:srgbClr val="FFFF00"/>
                </a:solidFill>
                <a:latin typeface="Segoe UI" pitchFamily="34" charset="0"/>
                <a:cs typeface="Segoe UI" pitchFamily="34" charset="0"/>
              </a:rPr>
              <a:t>Roman </a:t>
            </a:r>
            <a:r>
              <a:rPr lang="en-GB" sz="2400" b="1" dirty="0">
                <a:solidFill>
                  <a:srgbClr val="FFFF00"/>
                </a:solidFill>
                <a:latin typeface="Segoe UI" pitchFamily="34" charset="0"/>
                <a:cs typeface="Segoe UI" pitchFamily="34" charset="0"/>
              </a:rPr>
              <a:t>Catholics</a:t>
            </a:r>
            <a:r>
              <a:rPr lang="en-GB" sz="2400" dirty="0">
                <a:solidFill>
                  <a:srgbClr val="FFFF00"/>
                </a:solidFill>
                <a:latin typeface="Segoe UI" pitchFamily="34" charset="0"/>
                <a:cs typeface="Segoe UI" pitchFamily="34" charset="0"/>
              </a:rPr>
              <a:t> </a:t>
            </a:r>
            <a:r>
              <a:rPr lang="en-GB" sz="2400" dirty="0" smtClean="0">
                <a:solidFill>
                  <a:srgbClr val="FFFF00"/>
                </a:solidFill>
                <a:latin typeface="Segoe UI" pitchFamily="34" charset="0"/>
                <a:cs typeface="Segoe UI" pitchFamily="34" charset="0"/>
              </a:rPr>
              <a:t>teach this). </a:t>
            </a:r>
            <a:br>
              <a:rPr lang="en-GB" sz="2400" dirty="0" smtClean="0">
                <a:solidFill>
                  <a:srgbClr val="FFFF00"/>
                </a:solidFill>
                <a:latin typeface="Segoe UI" pitchFamily="34" charset="0"/>
                <a:cs typeface="Segoe UI" pitchFamily="34" charset="0"/>
              </a:rPr>
            </a:br>
            <a:r>
              <a:rPr lang="en-GB" sz="2400" dirty="0" smtClean="0">
                <a:solidFill>
                  <a:srgbClr val="FFFF00"/>
                </a:solidFill>
                <a:latin typeface="Segoe UI" pitchFamily="34" charset="0"/>
                <a:cs typeface="Segoe UI" pitchFamily="34" charset="0"/>
              </a:rPr>
              <a:t/>
            </a:r>
            <a:br>
              <a:rPr lang="en-GB" sz="2400" dirty="0" smtClean="0">
                <a:solidFill>
                  <a:srgbClr val="FFFF00"/>
                </a:solidFill>
                <a:latin typeface="Segoe UI" pitchFamily="34" charset="0"/>
                <a:cs typeface="Segoe UI" pitchFamily="34" charset="0"/>
              </a:rPr>
            </a:br>
            <a:r>
              <a:rPr lang="en-GB" sz="2400" dirty="0" smtClean="0">
                <a:solidFill>
                  <a:srgbClr val="FFFF00"/>
                </a:solidFill>
                <a:latin typeface="Segoe UI" pitchFamily="34" charset="0"/>
                <a:cs typeface="Segoe UI" pitchFamily="34" charset="0"/>
              </a:rPr>
              <a:t>They </a:t>
            </a:r>
            <a:r>
              <a:rPr lang="en-GB" sz="2400" dirty="0">
                <a:solidFill>
                  <a:srgbClr val="FFFF00"/>
                </a:solidFill>
                <a:latin typeface="Segoe UI" pitchFamily="34" charset="0"/>
                <a:cs typeface="Segoe UI" pitchFamily="34" charset="0"/>
              </a:rPr>
              <a:t>also think that if God didn’t want you to have a baby then you shouldn’t try to interfere with his wishes. </a:t>
            </a:r>
            <a:r>
              <a:rPr lang="en-GB" sz="2400" dirty="0" smtClean="0">
                <a:solidFill>
                  <a:srgbClr val="FFFF00"/>
                </a:solidFill>
                <a:latin typeface="Segoe UI" pitchFamily="34" charset="0"/>
                <a:cs typeface="Segoe UI" pitchFamily="34" charset="0"/>
              </a:rPr>
              <a:t>(In the Bible Sarah was </a:t>
            </a:r>
            <a:r>
              <a:rPr lang="en-GB" sz="2400" b="1" dirty="0" smtClean="0">
                <a:solidFill>
                  <a:srgbClr val="FFFF00"/>
                </a:solidFill>
                <a:latin typeface="Segoe UI" pitchFamily="34" charset="0"/>
                <a:cs typeface="Segoe UI" pitchFamily="34" charset="0"/>
              </a:rPr>
              <a:t>barren</a:t>
            </a:r>
            <a:r>
              <a:rPr lang="en-GB" sz="2400" dirty="0" smtClean="0">
                <a:solidFill>
                  <a:srgbClr val="FFFF00"/>
                </a:solidFill>
                <a:latin typeface="Segoe UI" pitchFamily="34" charset="0"/>
                <a:cs typeface="Segoe UI" pitchFamily="34" charset="0"/>
              </a:rPr>
              <a:t> ‘</a:t>
            </a:r>
            <a:r>
              <a:rPr lang="en-GB" sz="2400" i="1" dirty="0" smtClean="0">
                <a:solidFill>
                  <a:srgbClr val="FFFF00"/>
                </a:solidFill>
                <a:latin typeface="Segoe UI" pitchFamily="34" charset="0"/>
                <a:cs typeface="Segoe UI" pitchFamily="34" charset="0"/>
              </a:rPr>
              <a:t>because the Lord had closed her womb</a:t>
            </a:r>
            <a:r>
              <a:rPr lang="en-GB" sz="2400" dirty="0" smtClean="0">
                <a:solidFill>
                  <a:srgbClr val="FFFF00"/>
                </a:solidFill>
                <a:latin typeface="Segoe UI" pitchFamily="34" charset="0"/>
                <a:cs typeface="Segoe UI" pitchFamily="34" charset="0"/>
              </a:rPr>
              <a:t>’ (1 Samuel 1:5) The Catholic Catechism states ‘</a:t>
            </a:r>
            <a:r>
              <a:rPr lang="en-GB" sz="2400" i="1" dirty="0" smtClean="0">
                <a:solidFill>
                  <a:srgbClr val="FFFF00"/>
                </a:solidFill>
                <a:latin typeface="Segoe UI" pitchFamily="34" charset="0"/>
                <a:cs typeface="Segoe UI" pitchFamily="34" charset="0"/>
              </a:rPr>
              <a:t>Life is God’s gift and we do not have the right to children</a:t>
            </a:r>
            <a:r>
              <a:rPr lang="en-GB" sz="2400" dirty="0" smtClean="0">
                <a:solidFill>
                  <a:srgbClr val="FFFF00"/>
                </a:solidFill>
                <a:latin typeface="Segoe UI" pitchFamily="34" charset="0"/>
                <a:cs typeface="Segoe UI" pitchFamily="34" charset="0"/>
              </a:rPr>
              <a:t>’</a:t>
            </a:r>
            <a:br>
              <a:rPr lang="en-GB" sz="2400" dirty="0" smtClean="0">
                <a:solidFill>
                  <a:srgbClr val="FFFF00"/>
                </a:solidFill>
                <a:latin typeface="Segoe UI" pitchFamily="34" charset="0"/>
                <a:cs typeface="Segoe UI" pitchFamily="34" charset="0"/>
              </a:rPr>
            </a:br>
            <a:r>
              <a:rPr lang="en-GB" sz="2400" dirty="0" smtClean="0">
                <a:solidFill>
                  <a:srgbClr val="FFFF00"/>
                </a:solidFill>
                <a:latin typeface="Segoe UI" pitchFamily="34" charset="0"/>
                <a:cs typeface="Segoe UI" pitchFamily="34" charset="0"/>
              </a:rPr>
              <a:t/>
            </a:r>
            <a:br>
              <a:rPr lang="en-GB" sz="2400" dirty="0" smtClean="0">
                <a:solidFill>
                  <a:srgbClr val="FFFF00"/>
                </a:solidFill>
                <a:latin typeface="Segoe UI" pitchFamily="34" charset="0"/>
                <a:cs typeface="Segoe UI" pitchFamily="34" charset="0"/>
              </a:rPr>
            </a:br>
            <a:r>
              <a:rPr lang="en-GB" sz="2400" dirty="0" smtClean="0">
                <a:solidFill>
                  <a:srgbClr val="FFFF00"/>
                </a:solidFill>
                <a:latin typeface="Segoe UI" pitchFamily="34" charset="0"/>
                <a:cs typeface="Segoe UI" pitchFamily="34" charset="0"/>
              </a:rPr>
              <a:t>Quite </a:t>
            </a:r>
            <a:r>
              <a:rPr lang="en-GB" sz="2400" dirty="0">
                <a:solidFill>
                  <a:srgbClr val="FFFF00"/>
                </a:solidFill>
                <a:latin typeface="Segoe UI" pitchFamily="34" charset="0"/>
                <a:cs typeface="Segoe UI" pitchFamily="34" charset="0"/>
              </a:rPr>
              <a:t>often there are ‘spare’ embryos formed when IVF is </a:t>
            </a:r>
            <a:r>
              <a:rPr lang="en-GB" sz="2400" dirty="0" smtClean="0">
                <a:solidFill>
                  <a:srgbClr val="FFFF00"/>
                </a:solidFill>
                <a:latin typeface="Segoe UI" pitchFamily="34" charset="0"/>
                <a:cs typeface="Segoe UI" pitchFamily="34" charset="0"/>
              </a:rPr>
              <a:t>used. Some Christians </a:t>
            </a:r>
            <a:r>
              <a:rPr lang="en-GB" sz="2400" dirty="0">
                <a:solidFill>
                  <a:srgbClr val="FFFF00"/>
                </a:solidFill>
                <a:latin typeface="Segoe UI" pitchFamily="34" charset="0"/>
                <a:cs typeface="Segoe UI" pitchFamily="34" charset="0"/>
              </a:rPr>
              <a:t>think it is wrong to destroy this life as it </a:t>
            </a:r>
            <a:r>
              <a:rPr lang="en-GB" sz="2400" dirty="0" smtClean="0">
                <a:solidFill>
                  <a:srgbClr val="FFFF00"/>
                </a:solidFill>
                <a:latin typeface="Segoe UI" pitchFamily="34" charset="0"/>
                <a:cs typeface="Segoe UI" pitchFamily="34" charset="0"/>
              </a:rPr>
              <a:t>was </a:t>
            </a:r>
            <a:r>
              <a:rPr lang="en-GB" sz="2400" dirty="0">
                <a:solidFill>
                  <a:srgbClr val="FFFF00"/>
                </a:solidFill>
                <a:latin typeface="Segoe UI" pitchFamily="34" charset="0"/>
                <a:cs typeface="Segoe UI" pitchFamily="34" charset="0"/>
              </a:rPr>
              <a:t>a person from the moment of conception. </a:t>
            </a:r>
            <a:r>
              <a:rPr lang="en-GB" sz="3200" dirty="0">
                <a:solidFill>
                  <a:schemeClr val="accent1"/>
                </a:solidFill>
                <a:latin typeface="Tempus Sans ITC" pitchFamily="82" charset="0"/>
              </a:rPr>
              <a:t/>
            </a:r>
            <a:br>
              <a:rPr lang="en-GB" sz="3200" dirty="0">
                <a:solidFill>
                  <a:schemeClr val="accent1"/>
                </a:solidFill>
                <a:latin typeface="Tempus Sans ITC" pitchFamily="82" charset="0"/>
              </a:rPr>
            </a:br>
            <a:endParaRPr lang="en-GB" sz="3200" dirty="0">
              <a:solidFill>
                <a:srgbClr val="FFFF66"/>
              </a:solidFill>
              <a:latin typeface="Tempus Sans ITC" pitchFamily="82"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323528" y="1556792"/>
            <a:ext cx="8280920" cy="1143000"/>
          </a:xfrm>
        </p:spPr>
        <p:txBody>
          <a:bodyPr/>
          <a:lstStyle/>
          <a:p>
            <a:pPr algn="l"/>
            <a:r>
              <a:rPr lang="en-GB" sz="3200" dirty="0">
                <a:solidFill>
                  <a:schemeClr val="accent1"/>
                </a:solidFill>
                <a:latin typeface="Tempus Sans ITC" pitchFamily="82" charset="0"/>
              </a:rPr>
              <a:t/>
            </a:r>
            <a:br>
              <a:rPr lang="en-GB" sz="3200" dirty="0">
                <a:solidFill>
                  <a:schemeClr val="accent1"/>
                </a:solidFill>
                <a:latin typeface="Tempus Sans ITC" pitchFamily="82" charset="0"/>
              </a:rPr>
            </a:br>
            <a:r>
              <a:rPr lang="en-GB" sz="2400" dirty="0">
                <a:solidFill>
                  <a:srgbClr val="FFFF66"/>
                </a:solidFill>
                <a:latin typeface="Segoe UI" pitchFamily="34" charset="0"/>
                <a:cs typeface="Segoe UI" pitchFamily="34" charset="0"/>
              </a:rPr>
              <a:t>Other Christians say that as Jesus healed people it is not wrong to try to heal people of their infertility. They say that it is an act of love and Jesus said </a:t>
            </a:r>
            <a:r>
              <a:rPr lang="en-GB" sz="2400" dirty="0" smtClean="0">
                <a:solidFill>
                  <a:srgbClr val="FFFF66"/>
                </a:solidFill>
                <a:latin typeface="Segoe UI" pitchFamily="34" charset="0"/>
                <a:cs typeface="Segoe UI" pitchFamily="34" charset="0"/>
              </a:rPr>
              <a:t>‘love </a:t>
            </a:r>
            <a:r>
              <a:rPr lang="en-GB" sz="2400" dirty="0">
                <a:solidFill>
                  <a:srgbClr val="FFFF66"/>
                </a:solidFill>
                <a:latin typeface="Segoe UI" pitchFamily="34" charset="0"/>
                <a:cs typeface="Segoe UI" pitchFamily="34" charset="0"/>
              </a:rPr>
              <a:t>your neighbour as </a:t>
            </a:r>
            <a:r>
              <a:rPr lang="en-GB" sz="2400" dirty="0" smtClean="0">
                <a:solidFill>
                  <a:srgbClr val="FFFF66"/>
                </a:solidFill>
                <a:latin typeface="Segoe UI" pitchFamily="34" charset="0"/>
                <a:cs typeface="Segoe UI" pitchFamily="34" charset="0"/>
              </a:rPr>
              <a:t>yourself’.</a:t>
            </a:r>
            <a:br>
              <a:rPr lang="en-GB" sz="2400" dirty="0" smtClean="0">
                <a:solidFill>
                  <a:srgbClr val="FFFF66"/>
                </a:solidFill>
                <a:latin typeface="Segoe UI" pitchFamily="34" charset="0"/>
                <a:cs typeface="Segoe UI" pitchFamily="34" charset="0"/>
              </a:rPr>
            </a:br>
            <a:r>
              <a:rPr lang="en-GB" sz="2400" dirty="0" smtClean="0">
                <a:solidFill>
                  <a:srgbClr val="FFFF66"/>
                </a:solidFill>
                <a:latin typeface="Segoe UI" pitchFamily="34" charset="0"/>
                <a:cs typeface="Segoe UI" pitchFamily="34" charset="0"/>
              </a:rPr>
              <a:t/>
            </a:r>
            <a:br>
              <a:rPr lang="en-GB" sz="2400" dirty="0" smtClean="0">
                <a:solidFill>
                  <a:srgbClr val="FFFF66"/>
                </a:solidFill>
                <a:latin typeface="Segoe UI" pitchFamily="34" charset="0"/>
                <a:cs typeface="Segoe UI" pitchFamily="34" charset="0"/>
              </a:rPr>
            </a:br>
            <a:r>
              <a:rPr lang="en-GB" sz="2400" dirty="0" smtClean="0">
                <a:solidFill>
                  <a:srgbClr val="FFFF66"/>
                </a:solidFill>
                <a:latin typeface="Segoe UI" pitchFamily="34" charset="0"/>
                <a:cs typeface="Segoe UI" pitchFamily="34" charset="0"/>
              </a:rPr>
              <a:t>The Church of England </a:t>
            </a:r>
            <a:r>
              <a:rPr lang="en-GB" sz="2400" i="1" dirty="0" smtClean="0">
                <a:solidFill>
                  <a:srgbClr val="FFFF66"/>
                </a:solidFill>
                <a:latin typeface="Segoe UI" pitchFamily="34" charset="0"/>
                <a:cs typeface="Segoe UI" pitchFamily="34" charset="0"/>
              </a:rPr>
              <a:t>‘(supports) the recommendation that research, under license, be permitted on embryos up to 14 days old and agree that embryos should not be created just for scientific research</a:t>
            </a:r>
            <a:r>
              <a:rPr lang="en-GB" sz="2400" dirty="0" smtClean="0">
                <a:solidFill>
                  <a:srgbClr val="FFFF66"/>
                </a:solidFill>
                <a:latin typeface="Segoe UI" pitchFamily="34" charset="0"/>
                <a:cs typeface="Segoe UI" pitchFamily="34" charset="0"/>
              </a:rPr>
              <a:t>’</a:t>
            </a:r>
            <a:endParaRPr lang="en-GB" sz="2400" dirty="0">
              <a:solidFill>
                <a:srgbClr val="FFFF66"/>
              </a:solidFill>
              <a:latin typeface="Segoe UI" pitchFamily="34" charset="0"/>
              <a:cs typeface="Segoe UI" pitchFamily="34" charset="0"/>
            </a:endParaRPr>
          </a:p>
        </p:txBody>
      </p:sp>
      <p:pic>
        <p:nvPicPr>
          <p:cNvPr id="65538" name="Picture 2" descr="http://kester.typepad.com/signs/embryo.jpg"/>
          <p:cNvPicPr>
            <a:picLocks noChangeAspect="1" noChangeArrowheads="1"/>
          </p:cNvPicPr>
          <p:nvPr/>
        </p:nvPicPr>
        <p:blipFill>
          <a:blip r:embed="rId3" cstate="print"/>
          <a:srcRect/>
          <a:stretch>
            <a:fillRect/>
          </a:stretch>
        </p:blipFill>
        <p:spPr bwMode="auto">
          <a:xfrm>
            <a:off x="2771800" y="4149080"/>
            <a:ext cx="3600400" cy="238606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14313" y="188913"/>
            <a:ext cx="8572500" cy="6454775"/>
          </a:xfrm>
        </p:spPr>
        <p:txBody>
          <a:bodyPr numCol="2"/>
          <a:lstStyle/>
          <a:p>
            <a:pPr marL="0" indent="0">
              <a:buNone/>
            </a:pPr>
            <a:r>
              <a:rPr lang="en-GB" sz="2000" b="1" dirty="0" smtClean="0">
                <a:solidFill>
                  <a:srgbClr val="000000"/>
                </a:solidFill>
              </a:rPr>
              <a:t>      Structure </a:t>
            </a:r>
            <a:r>
              <a:rPr lang="en-GB" sz="2000" b="1" dirty="0">
                <a:solidFill>
                  <a:srgbClr val="000000"/>
                </a:solidFill>
              </a:rPr>
              <a:t>of the RS GCSE </a:t>
            </a:r>
            <a:r>
              <a:rPr lang="en-GB" sz="2000" b="1" dirty="0" smtClean="0">
                <a:solidFill>
                  <a:srgbClr val="000000"/>
                </a:solidFill>
              </a:rPr>
              <a:t>Course</a:t>
            </a:r>
          </a:p>
          <a:p>
            <a:pPr marL="0" indent="0">
              <a:buNone/>
            </a:pPr>
            <a:endParaRPr lang="en-GB" sz="2000" b="1" dirty="0">
              <a:solidFill>
                <a:srgbClr val="000000"/>
              </a:solidFill>
            </a:endParaRPr>
          </a:p>
          <a:p>
            <a:pPr marL="0" indent="0">
              <a:spcBef>
                <a:spcPct val="0"/>
              </a:spcBef>
              <a:buNone/>
            </a:pPr>
            <a:r>
              <a:rPr lang="en-GB" sz="2000" dirty="0" smtClean="0">
                <a:solidFill>
                  <a:srgbClr val="FF0000"/>
                </a:solidFill>
              </a:rPr>
              <a:t>      Ethics Paper 1 (15</a:t>
            </a:r>
            <a:r>
              <a:rPr lang="en-GB" sz="2000" baseline="30000" dirty="0" smtClean="0">
                <a:solidFill>
                  <a:srgbClr val="FF0000"/>
                </a:solidFill>
              </a:rPr>
              <a:t>th</a:t>
            </a:r>
            <a:r>
              <a:rPr lang="en-GB" sz="2000" dirty="0" smtClean="0">
                <a:solidFill>
                  <a:srgbClr val="FF0000"/>
                </a:solidFill>
              </a:rPr>
              <a:t> </a:t>
            </a:r>
            <a:r>
              <a:rPr lang="en-GB" sz="2000" dirty="0">
                <a:solidFill>
                  <a:srgbClr val="FF0000"/>
                </a:solidFill>
              </a:rPr>
              <a:t>May</a:t>
            </a:r>
            <a:r>
              <a:rPr lang="en-GB" sz="2000" dirty="0" smtClean="0">
                <a:solidFill>
                  <a:srgbClr val="FF0000"/>
                </a:solidFill>
              </a:rPr>
              <a:t>) – 1 hr</a:t>
            </a:r>
            <a:endParaRPr lang="en-GB" sz="2000" dirty="0">
              <a:solidFill>
                <a:srgbClr val="FF0000"/>
              </a:solidFill>
            </a:endParaRPr>
          </a:p>
          <a:p>
            <a:pPr marL="457200" indent="-457200">
              <a:spcBef>
                <a:spcPct val="0"/>
              </a:spcBef>
            </a:pPr>
            <a:endParaRPr lang="en-GB" sz="2000" dirty="0">
              <a:solidFill>
                <a:srgbClr val="000000"/>
              </a:solidFill>
            </a:endParaRPr>
          </a:p>
          <a:p>
            <a:pPr marL="0" indent="0">
              <a:spcBef>
                <a:spcPct val="0"/>
              </a:spcBef>
              <a:buNone/>
            </a:pPr>
            <a:r>
              <a:rPr lang="en-GB" sz="2000" i="1" dirty="0">
                <a:solidFill>
                  <a:schemeClr val="accent6">
                    <a:lumMod val="75000"/>
                  </a:schemeClr>
                </a:solidFill>
              </a:rPr>
              <a:t>7. </a:t>
            </a:r>
            <a:r>
              <a:rPr lang="en-GB" sz="2000" dirty="0">
                <a:solidFill>
                  <a:schemeClr val="accent6">
                    <a:lumMod val="75000"/>
                  </a:schemeClr>
                </a:solidFill>
              </a:rPr>
              <a:t>Religion and human relationships</a:t>
            </a:r>
          </a:p>
          <a:p>
            <a:pPr marL="0" indent="0">
              <a:spcBef>
                <a:spcPct val="0"/>
              </a:spcBef>
              <a:buNone/>
            </a:pPr>
            <a:r>
              <a:rPr lang="en-GB" sz="2000" dirty="0">
                <a:solidFill>
                  <a:srgbClr val="3333CC">
                    <a:lumMod val="75000"/>
                  </a:srgbClr>
                </a:solidFill>
              </a:rPr>
              <a:t>8. </a:t>
            </a:r>
            <a:r>
              <a:rPr lang="en-GB" sz="2000" i="1" u="sng" dirty="0">
                <a:solidFill>
                  <a:srgbClr val="3333CC">
                    <a:lumMod val="75000"/>
                  </a:srgbClr>
                </a:solidFill>
              </a:rPr>
              <a:t>Religion and medical </a:t>
            </a:r>
            <a:r>
              <a:rPr lang="en-GB" sz="2000" i="1" u="sng" dirty="0" smtClean="0">
                <a:solidFill>
                  <a:srgbClr val="3333CC">
                    <a:lumMod val="75000"/>
                  </a:srgbClr>
                </a:solidFill>
              </a:rPr>
              <a:t>ethics</a:t>
            </a:r>
          </a:p>
          <a:p>
            <a:pPr marL="0" indent="0">
              <a:spcBef>
                <a:spcPct val="0"/>
              </a:spcBef>
              <a:buNone/>
            </a:pPr>
            <a:r>
              <a:rPr lang="en-GB" sz="2000" i="1" dirty="0" smtClean="0">
                <a:solidFill>
                  <a:schemeClr val="bg1">
                    <a:lumMod val="50000"/>
                  </a:schemeClr>
                </a:solidFill>
              </a:rPr>
              <a:t>9. Religion, Poverty and Wealth</a:t>
            </a:r>
            <a:endParaRPr lang="en-GB" sz="2000" i="1" dirty="0">
              <a:solidFill>
                <a:schemeClr val="bg1">
                  <a:lumMod val="50000"/>
                </a:schemeClr>
              </a:solidFill>
            </a:endParaRPr>
          </a:p>
          <a:p>
            <a:pPr marL="0" indent="0">
              <a:spcBef>
                <a:spcPct val="0"/>
              </a:spcBef>
              <a:buNone/>
            </a:pPr>
            <a:endParaRPr lang="en-GB" sz="2000" dirty="0" smtClean="0">
              <a:solidFill>
                <a:srgbClr val="000000"/>
              </a:solidFill>
            </a:endParaRPr>
          </a:p>
          <a:p>
            <a:pPr marL="0" indent="0">
              <a:spcBef>
                <a:spcPct val="0"/>
              </a:spcBef>
              <a:buNone/>
            </a:pPr>
            <a:endParaRPr lang="en-GB" sz="2000" dirty="0">
              <a:solidFill>
                <a:srgbClr val="000000"/>
              </a:solidFill>
            </a:endParaRPr>
          </a:p>
          <a:p>
            <a:pPr marL="0" indent="0">
              <a:spcBef>
                <a:spcPct val="0"/>
              </a:spcBef>
              <a:buNone/>
            </a:pPr>
            <a:r>
              <a:rPr lang="en-GB" sz="2000" dirty="0" smtClean="0">
                <a:solidFill>
                  <a:srgbClr val="FF0000"/>
                </a:solidFill>
              </a:rPr>
              <a:t>      Ethics Paper 2 (15</a:t>
            </a:r>
            <a:r>
              <a:rPr lang="en-GB" sz="2000" baseline="30000" dirty="0" smtClean="0">
                <a:solidFill>
                  <a:srgbClr val="FF0000"/>
                </a:solidFill>
              </a:rPr>
              <a:t>th</a:t>
            </a:r>
            <a:r>
              <a:rPr lang="en-GB" sz="2000" dirty="0" smtClean="0">
                <a:solidFill>
                  <a:srgbClr val="FF0000"/>
                </a:solidFill>
              </a:rPr>
              <a:t> </a:t>
            </a:r>
            <a:r>
              <a:rPr lang="en-GB" sz="2000" dirty="0">
                <a:solidFill>
                  <a:srgbClr val="FF0000"/>
                </a:solidFill>
              </a:rPr>
              <a:t>May</a:t>
            </a:r>
            <a:r>
              <a:rPr lang="en-GB" sz="2000" dirty="0" smtClean="0">
                <a:solidFill>
                  <a:srgbClr val="FF0000"/>
                </a:solidFill>
              </a:rPr>
              <a:t>) – 1 hr</a:t>
            </a:r>
            <a:endParaRPr lang="en-GB" sz="2000" dirty="0">
              <a:solidFill>
                <a:srgbClr val="FF0000"/>
              </a:solidFill>
            </a:endParaRPr>
          </a:p>
          <a:p>
            <a:pPr marL="457200" indent="-457200">
              <a:spcBef>
                <a:spcPct val="0"/>
              </a:spcBef>
            </a:pPr>
            <a:endParaRPr lang="en-GB" sz="2000" dirty="0">
              <a:solidFill>
                <a:srgbClr val="000000"/>
              </a:solidFill>
            </a:endParaRPr>
          </a:p>
          <a:p>
            <a:pPr marL="0" indent="0">
              <a:spcBef>
                <a:spcPct val="0"/>
              </a:spcBef>
              <a:buNone/>
            </a:pPr>
            <a:r>
              <a:rPr lang="en-GB" sz="2000" dirty="0">
                <a:solidFill>
                  <a:srgbClr val="00B050"/>
                </a:solidFill>
              </a:rPr>
              <a:t>10. Religion, peace and justice</a:t>
            </a:r>
          </a:p>
          <a:p>
            <a:pPr marL="0" indent="0">
              <a:spcBef>
                <a:spcPct val="0"/>
              </a:spcBef>
              <a:buNone/>
            </a:pPr>
            <a:r>
              <a:rPr lang="en-GB" sz="2000" dirty="0">
                <a:solidFill>
                  <a:srgbClr val="00B050"/>
                </a:solidFill>
              </a:rPr>
              <a:t>11. Religion and </a:t>
            </a:r>
            <a:r>
              <a:rPr lang="en-GB" sz="2000" dirty="0" smtClean="0">
                <a:solidFill>
                  <a:srgbClr val="00B050"/>
                </a:solidFill>
              </a:rPr>
              <a:t>equality</a:t>
            </a:r>
          </a:p>
          <a:p>
            <a:pPr marL="0" indent="0">
              <a:spcBef>
                <a:spcPct val="0"/>
              </a:spcBef>
              <a:buNone/>
            </a:pPr>
            <a:r>
              <a:rPr lang="en-GB" sz="2000" i="1" dirty="0" smtClean="0">
                <a:solidFill>
                  <a:schemeClr val="bg1">
                    <a:lumMod val="50000"/>
                  </a:schemeClr>
                </a:solidFill>
              </a:rPr>
              <a:t>12. Religion and the media</a:t>
            </a:r>
            <a:endParaRPr lang="en-GB" sz="2000" i="1" dirty="0">
              <a:solidFill>
                <a:schemeClr val="bg1">
                  <a:lumMod val="50000"/>
                </a:schemeClr>
              </a:solidFill>
            </a:endParaRPr>
          </a:p>
          <a:p>
            <a:pPr marL="457200" indent="-457200">
              <a:spcBef>
                <a:spcPct val="0"/>
              </a:spcBef>
            </a:pPr>
            <a:endParaRPr lang="en-GB" sz="2000" dirty="0">
              <a:solidFill>
                <a:srgbClr val="00B050"/>
              </a:solidFill>
            </a:endParaRPr>
          </a:p>
          <a:p>
            <a:pPr marL="457200" indent="-457200">
              <a:spcBef>
                <a:spcPct val="0"/>
              </a:spcBef>
            </a:pPr>
            <a:endParaRPr lang="en-GB" sz="2000" dirty="0">
              <a:solidFill>
                <a:srgbClr val="00B050"/>
              </a:solidFill>
            </a:endParaRPr>
          </a:p>
          <a:p>
            <a:pPr marL="457200" indent="-457200">
              <a:spcBef>
                <a:spcPct val="0"/>
              </a:spcBef>
            </a:pPr>
            <a:r>
              <a:rPr lang="en-GB" sz="2000" i="1" dirty="0">
                <a:solidFill>
                  <a:srgbClr val="00B050"/>
                </a:solidFill>
              </a:rPr>
              <a:t>Short Course unit – in class</a:t>
            </a:r>
          </a:p>
          <a:p>
            <a:pPr marL="457200" indent="-457200">
              <a:spcBef>
                <a:spcPct val="0"/>
              </a:spcBef>
            </a:pPr>
            <a:r>
              <a:rPr lang="en-GB" sz="2000" i="1" dirty="0">
                <a:solidFill>
                  <a:srgbClr val="3333CC">
                    <a:lumMod val="75000"/>
                  </a:srgbClr>
                </a:solidFill>
              </a:rPr>
              <a:t>Full Course </a:t>
            </a:r>
            <a:r>
              <a:rPr lang="en-GB" sz="2000" i="1" dirty="0" smtClean="0">
                <a:solidFill>
                  <a:srgbClr val="3333CC">
                    <a:lumMod val="75000"/>
                  </a:srgbClr>
                </a:solidFill>
              </a:rPr>
              <a:t>Unit – </a:t>
            </a:r>
            <a:r>
              <a:rPr lang="en-GB" sz="2000" i="1" smtClean="0">
                <a:solidFill>
                  <a:srgbClr val="3333CC">
                    <a:lumMod val="75000"/>
                  </a:srgbClr>
                </a:solidFill>
              </a:rPr>
              <a:t>after school</a:t>
            </a:r>
            <a:endParaRPr lang="en-GB" sz="2000" i="1" dirty="0" smtClean="0">
              <a:solidFill>
                <a:srgbClr val="3333CC">
                  <a:lumMod val="75000"/>
                </a:srgbClr>
              </a:solidFill>
            </a:endParaRPr>
          </a:p>
          <a:p>
            <a:pPr marL="457200" indent="-457200">
              <a:spcBef>
                <a:spcPct val="0"/>
              </a:spcBef>
            </a:pPr>
            <a:r>
              <a:rPr lang="en-GB" sz="2000" i="1" dirty="0" smtClean="0">
                <a:solidFill>
                  <a:schemeClr val="bg1">
                    <a:lumMod val="50000"/>
                  </a:schemeClr>
                </a:solidFill>
              </a:rPr>
              <a:t>Units not being taught</a:t>
            </a:r>
            <a:endParaRPr lang="en-GB" sz="2000" i="1" dirty="0">
              <a:solidFill>
                <a:schemeClr val="bg1">
                  <a:lumMod val="50000"/>
                </a:schemeClr>
              </a:solidFill>
            </a:endParaRPr>
          </a:p>
          <a:p>
            <a:endParaRPr lang="en-GB" dirty="0" smtClean="0"/>
          </a:p>
          <a:p>
            <a:endParaRPr lang="en-GB" sz="1600" dirty="0" smtClean="0"/>
          </a:p>
          <a:p>
            <a:pPr marL="0" indent="0">
              <a:spcBef>
                <a:spcPct val="0"/>
              </a:spcBef>
              <a:buNone/>
            </a:pPr>
            <a:r>
              <a:rPr lang="en-GB" sz="2000" dirty="0" smtClean="0">
                <a:solidFill>
                  <a:srgbClr val="FF0000"/>
                </a:solidFill>
              </a:rPr>
              <a:t>       </a:t>
            </a:r>
          </a:p>
          <a:p>
            <a:pPr marL="0" indent="0">
              <a:spcBef>
                <a:spcPct val="0"/>
              </a:spcBef>
              <a:buNone/>
            </a:pPr>
            <a:endParaRPr lang="en-GB" sz="2000" dirty="0">
              <a:solidFill>
                <a:srgbClr val="FF0000"/>
              </a:solidFill>
            </a:endParaRPr>
          </a:p>
          <a:p>
            <a:pPr marL="0" indent="0">
              <a:spcBef>
                <a:spcPct val="0"/>
              </a:spcBef>
              <a:buNone/>
            </a:pPr>
            <a:r>
              <a:rPr lang="en-GB" sz="2000" dirty="0" smtClean="0">
                <a:solidFill>
                  <a:srgbClr val="FF0000"/>
                </a:solidFill>
              </a:rPr>
              <a:t>       </a:t>
            </a:r>
          </a:p>
          <a:p>
            <a:pPr marL="0" indent="0">
              <a:spcBef>
                <a:spcPct val="0"/>
              </a:spcBef>
              <a:buNone/>
            </a:pPr>
            <a:endParaRPr lang="en-GB" sz="2000" dirty="0">
              <a:solidFill>
                <a:srgbClr val="FF0000"/>
              </a:solidFill>
            </a:endParaRPr>
          </a:p>
          <a:p>
            <a:pPr marL="0" indent="0">
              <a:spcBef>
                <a:spcPct val="0"/>
              </a:spcBef>
              <a:buNone/>
            </a:pPr>
            <a:r>
              <a:rPr lang="en-GB" sz="2000" dirty="0" smtClean="0">
                <a:solidFill>
                  <a:srgbClr val="FF0000"/>
                </a:solidFill>
              </a:rPr>
              <a:t>        Philosophy 1  (15</a:t>
            </a:r>
            <a:r>
              <a:rPr lang="en-GB" sz="2000" baseline="30000" dirty="0" smtClean="0">
                <a:solidFill>
                  <a:srgbClr val="FF0000"/>
                </a:solidFill>
              </a:rPr>
              <a:t>th</a:t>
            </a:r>
            <a:r>
              <a:rPr lang="en-GB" sz="2000" dirty="0" smtClean="0">
                <a:solidFill>
                  <a:srgbClr val="FF0000"/>
                </a:solidFill>
              </a:rPr>
              <a:t> </a:t>
            </a:r>
            <a:r>
              <a:rPr lang="en-GB" sz="2000" dirty="0">
                <a:solidFill>
                  <a:srgbClr val="FF0000"/>
                </a:solidFill>
              </a:rPr>
              <a:t>June</a:t>
            </a:r>
            <a:r>
              <a:rPr lang="en-GB" sz="2000" dirty="0" smtClean="0">
                <a:solidFill>
                  <a:srgbClr val="FF0000"/>
                </a:solidFill>
              </a:rPr>
              <a:t>) – 1 hour</a:t>
            </a:r>
            <a:endParaRPr lang="en-GB" sz="2000" dirty="0">
              <a:solidFill>
                <a:srgbClr val="FF0000"/>
              </a:solidFill>
            </a:endParaRPr>
          </a:p>
          <a:p>
            <a:pPr>
              <a:spcBef>
                <a:spcPct val="0"/>
              </a:spcBef>
            </a:pPr>
            <a:endParaRPr lang="en-GB" sz="2000" dirty="0">
              <a:solidFill>
                <a:srgbClr val="000000"/>
              </a:solidFill>
            </a:endParaRPr>
          </a:p>
          <a:p>
            <a:pPr marL="457200" indent="-457200">
              <a:spcBef>
                <a:spcPct val="0"/>
              </a:spcBef>
              <a:buFontTx/>
              <a:buAutoNum type="arabicPeriod"/>
            </a:pPr>
            <a:r>
              <a:rPr lang="en-GB" sz="2000" dirty="0" smtClean="0">
                <a:solidFill>
                  <a:srgbClr val="3333CC">
                    <a:lumMod val="75000"/>
                  </a:srgbClr>
                </a:solidFill>
              </a:rPr>
              <a:t>Beliefs </a:t>
            </a:r>
            <a:r>
              <a:rPr lang="en-GB" sz="2000" dirty="0">
                <a:solidFill>
                  <a:srgbClr val="3333CC">
                    <a:lumMod val="75000"/>
                  </a:srgbClr>
                </a:solidFill>
              </a:rPr>
              <a:t>about </a:t>
            </a:r>
            <a:r>
              <a:rPr lang="en-GB" sz="2000" dirty="0" smtClean="0">
                <a:solidFill>
                  <a:srgbClr val="3333CC">
                    <a:lumMod val="75000"/>
                  </a:srgbClr>
                </a:solidFill>
              </a:rPr>
              <a:t>deity</a:t>
            </a:r>
          </a:p>
          <a:p>
            <a:pPr marL="457200" indent="-457200">
              <a:spcBef>
                <a:spcPct val="0"/>
              </a:spcBef>
              <a:buFontTx/>
              <a:buAutoNum type="arabicPeriod"/>
            </a:pPr>
            <a:r>
              <a:rPr lang="en-GB" sz="2000" i="1" dirty="0" smtClean="0">
                <a:solidFill>
                  <a:schemeClr val="bg1">
                    <a:lumMod val="50000"/>
                  </a:schemeClr>
                </a:solidFill>
              </a:rPr>
              <a:t>Religious and spiritual experience</a:t>
            </a:r>
            <a:endParaRPr lang="en-GB" sz="2000" i="1" dirty="0">
              <a:solidFill>
                <a:schemeClr val="bg1">
                  <a:lumMod val="50000"/>
                </a:schemeClr>
              </a:solidFill>
            </a:endParaRPr>
          </a:p>
          <a:p>
            <a:pPr marL="457200" indent="-457200">
              <a:spcBef>
                <a:spcPct val="0"/>
              </a:spcBef>
              <a:buFontTx/>
              <a:buAutoNum type="arabicPeriod"/>
            </a:pPr>
            <a:r>
              <a:rPr lang="en-GB" sz="2000" dirty="0" smtClean="0">
                <a:solidFill>
                  <a:srgbClr val="3333CC">
                    <a:lumMod val="75000"/>
                  </a:srgbClr>
                </a:solidFill>
              </a:rPr>
              <a:t>The </a:t>
            </a:r>
            <a:r>
              <a:rPr lang="en-GB" sz="2000" dirty="0">
                <a:solidFill>
                  <a:srgbClr val="3333CC">
                    <a:lumMod val="75000"/>
                  </a:srgbClr>
                </a:solidFill>
              </a:rPr>
              <a:t>end of life</a:t>
            </a:r>
          </a:p>
          <a:p>
            <a:pPr marL="0" indent="0">
              <a:spcBef>
                <a:spcPct val="0"/>
              </a:spcBef>
              <a:buNone/>
            </a:pPr>
            <a:endParaRPr lang="en-GB" sz="2000" dirty="0" smtClean="0">
              <a:solidFill>
                <a:srgbClr val="000000"/>
              </a:solidFill>
            </a:endParaRPr>
          </a:p>
          <a:p>
            <a:pPr marL="0" indent="0">
              <a:spcBef>
                <a:spcPct val="0"/>
              </a:spcBef>
              <a:buNone/>
            </a:pPr>
            <a:endParaRPr lang="en-GB" sz="2000" dirty="0">
              <a:solidFill>
                <a:srgbClr val="000000"/>
              </a:solidFill>
            </a:endParaRPr>
          </a:p>
          <a:p>
            <a:pPr marL="0" indent="0">
              <a:spcBef>
                <a:spcPct val="0"/>
              </a:spcBef>
              <a:buNone/>
            </a:pPr>
            <a:r>
              <a:rPr lang="en-GB" sz="2000" dirty="0" smtClean="0">
                <a:solidFill>
                  <a:srgbClr val="000000"/>
                </a:solidFill>
              </a:rPr>
              <a:t>        </a:t>
            </a:r>
            <a:r>
              <a:rPr lang="en-GB" sz="2000" dirty="0" smtClean="0">
                <a:solidFill>
                  <a:srgbClr val="FF0000"/>
                </a:solidFill>
              </a:rPr>
              <a:t>Philosophy  2 (15</a:t>
            </a:r>
            <a:r>
              <a:rPr lang="en-GB" sz="2000" baseline="30000" dirty="0" smtClean="0">
                <a:solidFill>
                  <a:srgbClr val="FF0000"/>
                </a:solidFill>
              </a:rPr>
              <a:t>th</a:t>
            </a:r>
            <a:r>
              <a:rPr lang="en-GB" sz="2000" dirty="0" smtClean="0">
                <a:solidFill>
                  <a:srgbClr val="FF0000"/>
                </a:solidFill>
              </a:rPr>
              <a:t> </a:t>
            </a:r>
            <a:r>
              <a:rPr lang="en-GB" sz="2000" dirty="0">
                <a:solidFill>
                  <a:srgbClr val="FF0000"/>
                </a:solidFill>
              </a:rPr>
              <a:t>June</a:t>
            </a:r>
            <a:r>
              <a:rPr lang="en-GB" sz="2000" dirty="0" smtClean="0">
                <a:solidFill>
                  <a:srgbClr val="FF0000"/>
                </a:solidFill>
              </a:rPr>
              <a:t>) – 1 hour</a:t>
            </a:r>
            <a:endParaRPr lang="en-GB" sz="2000" dirty="0">
              <a:solidFill>
                <a:srgbClr val="FF0000"/>
              </a:solidFill>
            </a:endParaRPr>
          </a:p>
          <a:p>
            <a:pPr marL="457200" indent="-457200">
              <a:spcBef>
                <a:spcPct val="0"/>
              </a:spcBef>
            </a:pPr>
            <a:endParaRPr lang="en-GB" sz="2000" dirty="0">
              <a:solidFill>
                <a:srgbClr val="000000"/>
              </a:solidFill>
            </a:endParaRPr>
          </a:p>
          <a:p>
            <a:pPr marL="457200" indent="-457200">
              <a:spcBef>
                <a:spcPct val="0"/>
              </a:spcBef>
              <a:buAutoNum type="arabicPeriod" startAt="4"/>
            </a:pPr>
            <a:r>
              <a:rPr lang="en-GB" sz="2000" dirty="0" smtClean="0">
                <a:solidFill>
                  <a:srgbClr val="00B050"/>
                </a:solidFill>
              </a:rPr>
              <a:t>Good </a:t>
            </a:r>
            <a:r>
              <a:rPr lang="en-GB" sz="2000" dirty="0">
                <a:solidFill>
                  <a:srgbClr val="00B050"/>
                </a:solidFill>
              </a:rPr>
              <a:t>and </a:t>
            </a:r>
            <a:r>
              <a:rPr lang="en-GB" sz="2000" dirty="0" smtClean="0">
                <a:solidFill>
                  <a:srgbClr val="00B050"/>
                </a:solidFill>
              </a:rPr>
              <a:t>Evil</a:t>
            </a:r>
          </a:p>
          <a:p>
            <a:pPr marL="457200" indent="-457200">
              <a:spcBef>
                <a:spcPct val="0"/>
              </a:spcBef>
              <a:buAutoNum type="arabicPeriod" startAt="4"/>
            </a:pPr>
            <a:r>
              <a:rPr lang="en-GB" sz="2000" i="1" dirty="0" smtClean="0">
                <a:solidFill>
                  <a:schemeClr val="bg1">
                    <a:lumMod val="50000"/>
                  </a:schemeClr>
                </a:solidFill>
              </a:rPr>
              <a:t>Religion, Reason &amp; Revelation</a:t>
            </a:r>
          </a:p>
          <a:p>
            <a:pPr marL="0" indent="0">
              <a:spcBef>
                <a:spcPct val="0"/>
              </a:spcBef>
              <a:buNone/>
            </a:pPr>
            <a:r>
              <a:rPr lang="en-GB" sz="2000" dirty="0" smtClean="0">
                <a:solidFill>
                  <a:srgbClr val="00B050"/>
                </a:solidFill>
              </a:rPr>
              <a:t>6.     Religion </a:t>
            </a:r>
            <a:r>
              <a:rPr lang="en-GB" sz="2000" dirty="0">
                <a:solidFill>
                  <a:srgbClr val="00B050"/>
                </a:solidFill>
              </a:rPr>
              <a:t>and </a:t>
            </a:r>
            <a:r>
              <a:rPr lang="en-GB" sz="2000" dirty="0" smtClean="0">
                <a:solidFill>
                  <a:srgbClr val="00B050"/>
                </a:solidFill>
              </a:rPr>
              <a:t>science</a:t>
            </a:r>
          </a:p>
          <a:p>
            <a:pPr marL="457200" indent="-457200">
              <a:spcBef>
                <a:spcPct val="0"/>
              </a:spcBef>
              <a:buAutoNum type="arabicPeriod" startAt="5"/>
            </a:pPr>
            <a:endParaRPr lang="en-GB" sz="2000" dirty="0" smtClean="0">
              <a:solidFill>
                <a:srgbClr val="00B050"/>
              </a:solidFill>
            </a:endParaRPr>
          </a:p>
          <a:p>
            <a:pPr marL="457200" indent="-457200">
              <a:spcBef>
                <a:spcPct val="0"/>
              </a:spcBef>
              <a:buFontTx/>
              <a:buAutoNum type="arabicPeriod" startAt="5"/>
            </a:pPr>
            <a:endParaRPr lang="en-GB" sz="2000" dirty="0">
              <a:solidFill>
                <a:srgbClr val="00B050"/>
              </a:solidFill>
            </a:endParaRPr>
          </a:p>
          <a:p>
            <a:pPr marL="0" indent="0">
              <a:spcBef>
                <a:spcPct val="0"/>
              </a:spcBef>
              <a:buNone/>
            </a:pPr>
            <a:r>
              <a:rPr lang="en-GB" sz="2000" dirty="0" smtClean="0">
                <a:solidFill>
                  <a:srgbClr val="00B050"/>
                </a:solidFill>
              </a:rPr>
              <a:t> </a:t>
            </a:r>
            <a:r>
              <a:rPr lang="en-GB" sz="2000" i="1" dirty="0" smtClean="0">
                <a:solidFill>
                  <a:srgbClr val="000000"/>
                </a:solidFill>
              </a:rPr>
              <a:t>You </a:t>
            </a:r>
            <a:r>
              <a:rPr lang="en-GB" sz="2000" i="1" dirty="0">
                <a:solidFill>
                  <a:srgbClr val="000000"/>
                </a:solidFill>
              </a:rPr>
              <a:t>will answer questions </a:t>
            </a:r>
            <a:endParaRPr lang="en-GB" sz="2000" i="1" dirty="0" smtClean="0">
              <a:solidFill>
                <a:srgbClr val="000000"/>
              </a:solidFill>
            </a:endParaRPr>
          </a:p>
          <a:p>
            <a:pPr marL="0" indent="0">
              <a:spcBef>
                <a:spcPct val="0"/>
              </a:spcBef>
              <a:buNone/>
            </a:pPr>
            <a:r>
              <a:rPr lang="en-GB" sz="2000" i="1" dirty="0" smtClean="0">
                <a:solidFill>
                  <a:srgbClr val="000000"/>
                </a:solidFill>
              </a:rPr>
              <a:t>(</a:t>
            </a:r>
            <a:r>
              <a:rPr lang="en-GB" sz="2000" i="1" dirty="0">
                <a:solidFill>
                  <a:srgbClr val="000000"/>
                </a:solidFill>
              </a:rPr>
              <a:t>a-e) on 2 of the 3 topics on each of the papers</a:t>
            </a:r>
            <a:endParaRPr lang="en-GB" sz="2000" dirty="0">
              <a:solidFill>
                <a:srgbClr val="00B050"/>
              </a:solidFill>
            </a:endParaRPr>
          </a:p>
          <a:p>
            <a:pPr marL="0" indent="0">
              <a:buNone/>
            </a:pPr>
            <a:endParaRPr lang="en-GB" sz="1600" dirty="0" smtClean="0"/>
          </a:p>
          <a:p>
            <a:pPr marL="0" indent="0">
              <a:buNone/>
            </a:pPr>
            <a:endParaRPr lang="en-GB" sz="1600" dirty="0"/>
          </a:p>
          <a:p>
            <a:endParaRPr lang="en-GB" sz="1600" dirty="0" smtClean="0"/>
          </a:p>
          <a:p>
            <a:endParaRPr lang="en-GB" sz="1600" dirty="0"/>
          </a:p>
          <a:p>
            <a:endParaRPr lang="en-GB" sz="1600" dirty="0"/>
          </a:p>
        </p:txBody>
      </p:sp>
    </p:spTree>
    <p:extLst>
      <p:ext uri="{BB962C8B-B14F-4D97-AF65-F5344CB8AC3E}">
        <p14:creationId xmlns:p14="http://schemas.microsoft.com/office/powerpoint/2010/main" val="1471145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01806"/>
            <a:ext cx="8424936" cy="5693866"/>
          </a:xfrm>
          <a:prstGeom prst="rect">
            <a:avLst/>
          </a:prstGeom>
          <a:noFill/>
        </p:spPr>
        <p:txBody>
          <a:bodyPr wrap="square" rtlCol="0">
            <a:spAutoFit/>
          </a:bodyPr>
          <a:lstStyle/>
          <a:p>
            <a:pPr algn="ctr"/>
            <a:r>
              <a:rPr lang="en-GB" sz="2800" b="1" dirty="0" smtClean="0">
                <a:solidFill>
                  <a:schemeClr val="bg1">
                    <a:lumMod val="95000"/>
                  </a:schemeClr>
                </a:solidFill>
                <a:latin typeface="Segoe UI" pitchFamily="34" charset="0"/>
                <a:cs typeface="Segoe UI" pitchFamily="34" charset="0"/>
              </a:rPr>
              <a:t>Cloning</a:t>
            </a:r>
          </a:p>
          <a:p>
            <a:pPr algn="ctr"/>
            <a:endParaRPr lang="en-GB" dirty="0" smtClean="0">
              <a:solidFill>
                <a:schemeClr val="bg1">
                  <a:lumMod val="95000"/>
                </a:schemeClr>
              </a:solidFill>
              <a:latin typeface="Segoe UI" pitchFamily="34" charset="0"/>
              <a:cs typeface="Segoe UI" pitchFamily="34" charset="0"/>
            </a:endParaRPr>
          </a:p>
          <a:p>
            <a:r>
              <a:rPr lang="en-GB" dirty="0" smtClean="0">
                <a:solidFill>
                  <a:schemeClr val="bg1">
                    <a:lumMod val="95000"/>
                  </a:schemeClr>
                </a:solidFill>
                <a:latin typeface="Segoe UI" pitchFamily="34" charset="0"/>
                <a:cs typeface="Segoe UI" pitchFamily="34" charset="0"/>
              </a:rPr>
              <a:t>Cloning creates a genetically identical animal or plant from another.</a:t>
            </a:r>
          </a:p>
          <a:p>
            <a:endParaRPr lang="en-GB" dirty="0" smtClean="0">
              <a:solidFill>
                <a:schemeClr val="bg1">
                  <a:lumMod val="95000"/>
                </a:schemeClr>
              </a:solidFill>
              <a:latin typeface="Segoe UI" pitchFamily="34" charset="0"/>
              <a:cs typeface="Segoe UI" pitchFamily="34" charset="0"/>
            </a:endParaRPr>
          </a:p>
          <a:p>
            <a:endParaRPr lang="en-GB" dirty="0" smtClean="0">
              <a:solidFill>
                <a:schemeClr val="bg1">
                  <a:lumMod val="95000"/>
                </a:schemeClr>
              </a:solidFill>
              <a:latin typeface="Segoe UI" pitchFamily="34" charset="0"/>
              <a:cs typeface="Segoe UI" pitchFamily="34" charset="0"/>
            </a:endParaRPr>
          </a:p>
          <a:p>
            <a:r>
              <a:rPr lang="en-GB" dirty="0" smtClean="0">
                <a:solidFill>
                  <a:schemeClr val="bg1">
                    <a:lumMod val="95000"/>
                  </a:schemeClr>
                </a:solidFill>
                <a:latin typeface="Segoe UI" pitchFamily="34" charset="0"/>
                <a:cs typeface="Segoe UI" pitchFamily="34" charset="0"/>
              </a:rPr>
              <a:t>*Dolly the sheep was the most famous clone</a:t>
            </a:r>
          </a:p>
          <a:p>
            <a:r>
              <a:rPr lang="en-GB" dirty="0" smtClean="0">
                <a:solidFill>
                  <a:schemeClr val="bg1">
                    <a:lumMod val="95000"/>
                  </a:schemeClr>
                </a:solidFill>
                <a:latin typeface="Segoe UI" pitchFamily="34" charset="0"/>
                <a:cs typeface="Segoe UI" pitchFamily="34" charset="0"/>
              </a:rPr>
              <a:t>*There is widespread concern about the possibility of cloning humans – it is illegal</a:t>
            </a:r>
          </a:p>
          <a:p>
            <a:r>
              <a:rPr lang="en-GB" dirty="0" smtClean="0">
                <a:solidFill>
                  <a:schemeClr val="bg1">
                    <a:lumMod val="95000"/>
                  </a:schemeClr>
                </a:solidFill>
                <a:latin typeface="Segoe UI" pitchFamily="34" charset="0"/>
                <a:cs typeface="Segoe UI" pitchFamily="34" charset="0"/>
              </a:rPr>
              <a:t>*Christians feel that cloning is against the Will of God – he created each person as a unique individual</a:t>
            </a:r>
          </a:p>
          <a:p>
            <a:r>
              <a:rPr lang="en-GB" dirty="0" smtClean="0">
                <a:solidFill>
                  <a:schemeClr val="bg1">
                    <a:lumMod val="95000"/>
                  </a:schemeClr>
                </a:solidFill>
                <a:latin typeface="Segoe UI" pitchFamily="34" charset="0"/>
                <a:cs typeface="Segoe UI" pitchFamily="34" charset="0"/>
              </a:rPr>
              <a:t>*We should not ‘play God’</a:t>
            </a:r>
          </a:p>
          <a:p>
            <a:r>
              <a:rPr lang="en-GB" dirty="0" smtClean="0">
                <a:solidFill>
                  <a:schemeClr val="bg1">
                    <a:lumMod val="95000"/>
                  </a:schemeClr>
                </a:solidFill>
                <a:latin typeface="Segoe UI" pitchFamily="34" charset="0"/>
                <a:cs typeface="Segoe UI" pitchFamily="34" charset="0"/>
              </a:rPr>
              <a:t>*Cloning is against the Catholic Teaching on the sanctity of life. Humans should not be seen as tools for science nor as a </a:t>
            </a:r>
            <a:r>
              <a:rPr lang="en-GB" i="1" dirty="0" smtClean="0">
                <a:solidFill>
                  <a:schemeClr val="bg1">
                    <a:lumMod val="95000"/>
                  </a:schemeClr>
                </a:solidFill>
                <a:latin typeface="Segoe UI" pitchFamily="34" charset="0"/>
                <a:cs typeface="Segoe UI" pitchFamily="34" charset="0"/>
              </a:rPr>
              <a:t>means to an end</a:t>
            </a:r>
            <a:r>
              <a:rPr lang="en-GB" dirty="0" smtClean="0">
                <a:solidFill>
                  <a:schemeClr val="bg1">
                    <a:lumMod val="95000"/>
                  </a:schemeClr>
                </a:solidFill>
                <a:latin typeface="Segoe UI" pitchFamily="34" charset="0"/>
                <a:cs typeface="Segoe UI" pitchFamily="34" charset="0"/>
              </a:rPr>
              <a:t>.</a:t>
            </a:r>
            <a:endParaRPr lang="en-GB" sz="2800" dirty="0">
              <a:solidFill>
                <a:schemeClr val="bg1">
                  <a:lumMod val="95000"/>
                </a:schemeClr>
              </a:solidFill>
              <a:latin typeface="Segoe UI" pitchFamily="34" charset="0"/>
              <a:cs typeface="Segoe UI"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5" y="1988840"/>
            <a:ext cx="1136221" cy="115212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7232749"/>
          </a:xfrm>
          <a:prstGeom prst="rect">
            <a:avLst/>
          </a:prstGeom>
          <a:noFill/>
        </p:spPr>
        <p:txBody>
          <a:bodyPr wrap="square" rtlCol="0">
            <a:spAutoFit/>
          </a:bodyPr>
          <a:lstStyle/>
          <a:p>
            <a:pPr algn="ctr"/>
            <a:r>
              <a:rPr lang="en-GB" sz="2200" b="1" dirty="0" smtClean="0">
                <a:solidFill>
                  <a:schemeClr val="bg1">
                    <a:lumMod val="95000"/>
                  </a:schemeClr>
                </a:solidFill>
                <a:latin typeface="Segoe UI" pitchFamily="34" charset="0"/>
                <a:cs typeface="Segoe UI" pitchFamily="34" charset="0"/>
              </a:rPr>
              <a:t>Suicide and Euthanasia</a:t>
            </a:r>
          </a:p>
          <a:p>
            <a:endParaRPr lang="en-GB" sz="2200" dirty="0" smtClean="0">
              <a:solidFill>
                <a:schemeClr val="bg1">
                  <a:lumMod val="95000"/>
                </a:schemeClr>
              </a:solidFill>
              <a:latin typeface="Segoe UI" pitchFamily="34" charset="0"/>
              <a:cs typeface="Segoe UI" pitchFamily="34" charset="0"/>
            </a:endParaRPr>
          </a:p>
          <a:p>
            <a:pPr algn="ctr"/>
            <a:r>
              <a:rPr lang="en-GB" sz="2200" dirty="0" smtClean="0">
                <a:solidFill>
                  <a:schemeClr val="bg1">
                    <a:lumMod val="95000"/>
                  </a:schemeClr>
                </a:solidFill>
                <a:latin typeface="Segoe UI" pitchFamily="34" charset="0"/>
                <a:cs typeface="Segoe UI" pitchFamily="34" charset="0"/>
              </a:rPr>
              <a:t>Christians believe that suicide is wrong because:</a:t>
            </a:r>
          </a:p>
          <a:p>
            <a:pPr algn="ctr"/>
            <a:endParaRPr lang="en-GB" sz="2200" dirty="0" smtClean="0">
              <a:solidFill>
                <a:schemeClr val="bg1">
                  <a:lumMod val="95000"/>
                </a:schemeClr>
              </a:solidFill>
              <a:latin typeface="Segoe UI" pitchFamily="34" charset="0"/>
              <a:cs typeface="Segoe UI" pitchFamily="34" charset="0"/>
            </a:endParaRPr>
          </a:p>
          <a:p>
            <a:pPr>
              <a:buFontTx/>
              <a:buChar char="-"/>
            </a:pPr>
            <a:r>
              <a:rPr lang="en-GB" sz="2200" dirty="0" smtClean="0">
                <a:solidFill>
                  <a:schemeClr val="bg1">
                    <a:lumMod val="95000"/>
                  </a:schemeClr>
                </a:solidFill>
                <a:latin typeface="Segoe UI" pitchFamily="34" charset="0"/>
                <a:cs typeface="Segoe UI" pitchFamily="34" charset="0"/>
              </a:rPr>
              <a:t>God chooses when people are born and when they die</a:t>
            </a:r>
          </a:p>
          <a:p>
            <a:pPr>
              <a:buFontTx/>
              <a:buChar char="-"/>
            </a:pPr>
            <a:r>
              <a:rPr lang="en-GB" sz="2200" dirty="0" smtClean="0">
                <a:solidFill>
                  <a:schemeClr val="bg1">
                    <a:lumMod val="95000"/>
                  </a:schemeClr>
                </a:solidFill>
                <a:latin typeface="Segoe UI" pitchFamily="34" charset="0"/>
                <a:cs typeface="Segoe UI" pitchFamily="34" charset="0"/>
              </a:rPr>
              <a:t>Sometimes God requires us to suffer for a specific and important reason</a:t>
            </a:r>
          </a:p>
          <a:p>
            <a:pPr>
              <a:buFontTx/>
              <a:buChar char="-"/>
            </a:pPr>
            <a:r>
              <a:rPr lang="en-GB" sz="2200" dirty="0" smtClean="0">
                <a:solidFill>
                  <a:schemeClr val="bg1">
                    <a:lumMod val="95000"/>
                  </a:schemeClr>
                </a:solidFill>
                <a:latin typeface="Segoe UI" pitchFamily="34" charset="0"/>
                <a:cs typeface="Segoe UI" pitchFamily="34" charset="0"/>
              </a:rPr>
              <a:t>By suffering we can come closer to God. We should not try to escape this.</a:t>
            </a:r>
          </a:p>
          <a:p>
            <a:pPr>
              <a:buFontTx/>
              <a:buChar char="-"/>
            </a:pPr>
            <a:r>
              <a:rPr lang="en-GB" sz="2200" dirty="0" smtClean="0">
                <a:solidFill>
                  <a:schemeClr val="bg1">
                    <a:lumMod val="95000"/>
                  </a:schemeClr>
                </a:solidFill>
                <a:latin typeface="Segoe UI" pitchFamily="34" charset="0"/>
                <a:cs typeface="Segoe UI" pitchFamily="34" charset="0"/>
              </a:rPr>
              <a:t>Suicide can be viewed as selfish e.g. its impact upon those left behind, family etc.</a:t>
            </a:r>
          </a:p>
          <a:p>
            <a:pPr>
              <a:buFontTx/>
              <a:buChar char="-"/>
            </a:pPr>
            <a:r>
              <a:rPr lang="en-GB" sz="2200" dirty="0" smtClean="0">
                <a:solidFill>
                  <a:schemeClr val="bg1">
                    <a:lumMod val="95000"/>
                  </a:schemeClr>
                </a:solidFill>
                <a:latin typeface="Segoe UI" pitchFamily="34" charset="0"/>
                <a:cs typeface="Segoe UI" pitchFamily="34" charset="0"/>
              </a:rPr>
              <a:t>Murder goes against an important commandment. Suicide is a form of self-murder.</a:t>
            </a:r>
          </a:p>
          <a:p>
            <a:pPr>
              <a:buFontTx/>
              <a:buChar char="-"/>
            </a:pPr>
            <a:endParaRPr lang="en-GB" sz="2200" dirty="0" smtClean="0">
              <a:solidFill>
                <a:schemeClr val="bg1">
                  <a:lumMod val="95000"/>
                </a:schemeClr>
              </a:solidFill>
              <a:latin typeface="Segoe UI" pitchFamily="34" charset="0"/>
              <a:cs typeface="Segoe UI" pitchFamily="34" charset="0"/>
            </a:endParaRPr>
          </a:p>
          <a:p>
            <a:r>
              <a:rPr lang="en-GB" sz="2200" i="1" dirty="0" smtClean="0">
                <a:solidFill>
                  <a:schemeClr val="bg1">
                    <a:lumMod val="95000"/>
                  </a:schemeClr>
                </a:solidFill>
                <a:latin typeface="Segoe UI" pitchFamily="34" charset="0"/>
                <a:cs typeface="Segoe UI" pitchFamily="34" charset="0"/>
              </a:rPr>
              <a:t>Christians do believe that people in these difficult situations should be supported with compassion. One Church of England minister, Chad </a:t>
            </a:r>
            <a:r>
              <a:rPr lang="en-GB" sz="2200" i="1" dirty="0" err="1" smtClean="0">
                <a:solidFill>
                  <a:schemeClr val="bg1">
                    <a:lumMod val="95000"/>
                  </a:schemeClr>
                </a:solidFill>
                <a:latin typeface="Segoe UI" pitchFamily="34" charset="0"/>
                <a:cs typeface="Segoe UI" pitchFamily="34" charset="0"/>
              </a:rPr>
              <a:t>Varah</a:t>
            </a:r>
            <a:r>
              <a:rPr lang="en-GB" sz="2200" i="1" dirty="0" smtClean="0">
                <a:solidFill>
                  <a:schemeClr val="bg1">
                    <a:lumMod val="95000"/>
                  </a:schemeClr>
                </a:solidFill>
                <a:latin typeface="Segoe UI" pitchFamily="34" charset="0"/>
                <a:cs typeface="Segoe UI" pitchFamily="34" charset="0"/>
              </a:rPr>
              <a:t>, started an organisation called The Samaritans to help people going through difficult times.</a:t>
            </a:r>
          </a:p>
          <a:p>
            <a:pPr>
              <a:buFontTx/>
              <a:buChar char="-"/>
            </a:pPr>
            <a:endParaRPr lang="en-GB" sz="2200" dirty="0" smtClean="0">
              <a:solidFill>
                <a:schemeClr val="bg1">
                  <a:lumMod val="95000"/>
                </a:schemeClr>
              </a:solidFill>
              <a:latin typeface="Segoe UI" pitchFamily="34" charset="0"/>
              <a:cs typeface="Segoe UI" pitchFamily="34" charset="0"/>
            </a:endParaRPr>
          </a:p>
          <a:p>
            <a:pPr>
              <a:buFontTx/>
              <a:buChar char="-"/>
            </a:pPr>
            <a:endParaRPr lang="en-GB" sz="2200" dirty="0" smtClean="0">
              <a:solidFill>
                <a:schemeClr val="bg1">
                  <a:lumMod val="95000"/>
                </a:schemeClr>
              </a:solidFill>
              <a:latin typeface="Segoe UI" pitchFamily="34" charset="0"/>
              <a:cs typeface="Segoe UI" pitchFamily="34" charset="0"/>
            </a:endParaRPr>
          </a:p>
          <a:p>
            <a:pPr>
              <a:buFontTx/>
              <a:buChar char="-"/>
            </a:pPr>
            <a:endParaRPr lang="en-GB"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sp>
        <p:nvSpPr>
          <p:cNvPr id="10249" name="Text Box 9"/>
          <p:cNvSpPr txBox="1">
            <a:spLocks noChangeArrowheads="1"/>
          </p:cNvSpPr>
          <p:nvPr/>
        </p:nvSpPr>
        <p:spPr bwMode="auto">
          <a:xfrm>
            <a:off x="0" y="228600"/>
            <a:ext cx="6858000" cy="823913"/>
          </a:xfrm>
          <a:prstGeom prst="rect">
            <a:avLst/>
          </a:prstGeom>
          <a:noFill/>
          <a:ln w="9525">
            <a:noFill/>
            <a:miter lim="800000"/>
            <a:headEnd/>
            <a:tailEnd/>
          </a:ln>
          <a:effectLst/>
        </p:spPr>
        <p:txBody>
          <a:bodyPr>
            <a:spAutoFit/>
          </a:bodyPr>
          <a:lstStyle/>
          <a:p>
            <a:pPr algn="ctr">
              <a:spcBef>
                <a:spcPct val="50000"/>
              </a:spcBef>
            </a:pPr>
            <a:r>
              <a:rPr lang="en-GB" sz="4800" dirty="0">
                <a:solidFill>
                  <a:schemeClr val="bg1"/>
                </a:solidFill>
                <a:latin typeface="Tempus Sans ITC" pitchFamily="82" charset="0"/>
              </a:rPr>
              <a:t>Euthanasia</a:t>
            </a:r>
          </a:p>
        </p:txBody>
      </p:sp>
      <p:sp>
        <p:nvSpPr>
          <p:cNvPr id="10250" name="Text Box 10"/>
          <p:cNvSpPr txBox="1">
            <a:spLocks noChangeArrowheads="1"/>
          </p:cNvSpPr>
          <p:nvPr/>
        </p:nvSpPr>
        <p:spPr bwMode="auto">
          <a:xfrm>
            <a:off x="609600" y="1219200"/>
            <a:ext cx="7772400" cy="3600986"/>
          </a:xfrm>
          <a:prstGeom prst="rect">
            <a:avLst/>
          </a:prstGeom>
          <a:noFill/>
          <a:ln w="9525">
            <a:noFill/>
            <a:miter lim="800000"/>
            <a:headEnd/>
            <a:tailEnd/>
          </a:ln>
          <a:effectLst/>
        </p:spPr>
        <p:txBody>
          <a:bodyPr>
            <a:spAutoFit/>
          </a:bodyPr>
          <a:lstStyle/>
          <a:p>
            <a:pPr algn="just">
              <a:spcBef>
                <a:spcPct val="50000"/>
              </a:spcBef>
            </a:pPr>
            <a:r>
              <a:rPr lang="en-GB" b="1" noProof="1">
                <a:solidFill>
                  <a:schemeClr val="bg1"/>
                </a:solidFill>
                <a:latin typeface="Arial" charset="0"/>
              </a:rPr>
              <a:t>Euthanasia </a:t>
            </a:r>
            <a:r>
              <a:rPr lang="en-GB" noProof="1">
                <a:solidFill>
                  <a:schemeClr val="bg1"/>
                </a:solidFill>
                <a:latin typeface="Arial" charset="0"/>
              </a:rPr>
              <a:t>is a word derived from the Greek language.</a:t>
            </a:r>
          </a:p>
          <a:p>
            <a:pPr algn="just">
              <a:spcBef>
                <a:spcPct val="50000"/>
              </a:spcBef>
            </a:pPr>
            <a:r>
              <a:rPr lang="en-GB" noProof="1" smtClean="0">
                <a:solidFill>
                  <a:schemeClr val="bg1"/>
                </a:solidFill>
                <a:latin typeface="Arial" charset="0"/>
              </a:rPr>
              <a:t>It means </a:t>
            </a:r>
            <a:r>
              <a:rPr lang="en-GB" noProof="1">
                <a:solidFill>
                  <a:schemeClr val="bg1"/>
                </a:solidFill>
                <a:latin typeface="Arial" charset="0"/>
              </a:rPr>
              <a:t>‘a good death’. If a person believes in euthanasia, it means that they are in favour of allowing people the right to commit suicide, or be killed by others, usually when a person has an incurable or excruciatingly painful medical condition.</a:t>
            </a:r>
          </a:p>
          <a:p>
            <a:pPr>
              <a:spcBef>
                <a:spcPct val="50000"/>
              </a:spcBef>
            </a:pPr>
            <a:r>
              <a:rPr lang="en-GB" b="1" noProof="1">
                <a:solidFill>
                  <a:schemeClr val="bg1"/>
                </a:solidFill>
                <a:latin typeface="Arial" charset="0"/>
              </a:rPr>
              <a:t>There are </a:t>
            </a:r>
            <a:r>
              <a:rPr lang="en-GB" b="1" u="sng" noProof="1" smtClean="0">
                <a:solidFill>
                  <a:schemeClr val="bg1"/>
                </a:solidFill>
                <a:latin typeface="Arial" charset="0"/>
              </a:rPr>
              <a:t>four</a:t>
            </a:r>
            <a:r>
              <a:rPr lang="en-GB" b="1" noProof="1" smtClean="0">
                <a:solidFill>
                  <a:schemeClr val="bg1"/>
                </a:solidFill>
                <a:latin typeface="Arial" charset="0"/>
              </a:rPr>
              <a:t> </a:t>
            </a:r>
            <a:r>
              <a:rPr lang="en-GB" b="1" noProof="1">
                <a:solidFill>
                  <a:schemeClr val="bg1"/>
                </a:solidFill>
                <a:latin typeface="Arial" charset="0"/>
              </a:rPr>
              <a:t>kinds of euthanasia:</a:t>
            </a:r>
            <a:endParaRPr lang="en-GB" dirty="0">
              <a:solidFill>
                <a:schemeClr val="bg1"/>
              </a:solidFill>
            </a:endParaRPr>
          </a:p>
          <a:p>
            <a:pPr>
              <a:spcBef>
                <a:spcPct val="50000"/>
              </a:spcBef>
            </a:pPr>
            <a:endParaRPr lang="en-GB" dirty="0">
              <a:solidFill>
                <a:schemeClr val="bg1"/>
              </a:solidFill>
            </a:endParaRPr>
          </a:p>
        </p:txBody>
      </p:sp>
      <p:pic>
        <p:nvPicPr>
          <p:cNvPr id="48130" name="Picture 2" descr="http://www.spiritualresearchfoundation.org/userfiles/image/spiritual-science/euthanasia/Euthanasia-landing.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420346"/>
            <a:ext cx="6306666" cy="2079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228600"/>
            <a:ext cx="6858000" cy="823913"/>
          </a:xfrm>
          <a:prstGeom prst="rect">
            <a:avLst/>
          </a:prstGeom>
          <a:noFill/>
          <a:ln w="9525">
            <a:noFill/>
            <a:miter lim="800000"/>
            <a:headEnd/>
            <a:tailEnd/>
          </a:ln>
          <a:effectLst/>
        </p:spPr>
        <p:txBody>
          <a:bodyPr>
            <a:spAutoFit/>
          </a:bodyPr>
          <a:lstStyle/>
          <a:p>
            <a:pPr algn="ctr">
              <a:spcBef>
                <a:spcPct val="50000"/>
              </a:spcBef>
            </a:pPr>
            <a:r>
              <a:rPr lang="en-GB" sz="4800" dirty="0">
                <a:solidFill>
                  <a:schemeClr val="bg1"/>
                </a:solidFill>
                <a:latin typeface="Tempus Sans ITC" pitchFamily="82" charset="0"/>
              </a:rPr>
              <a:t>Euthanasia</a:t>
            </a:r>
          </a:p>
        </p:txBody>
      </p:sp>
      <p:sp>
        <p:nvSpPr>
          <p:cNvPr id="23555" name="Text Box 3"/>
          <p:cNvSpPr txBox="1">
            <a:spLocks noChangeArrowheads="1"/>
          </p:cNvSpPr>
          <p:nvPr/>
        </p:nvSpPr>
        <p:spPr bwMode="auto">
          <a:xfrm>
            <a:off x="609600" y="1219200"/>
            <a:ext cx="7772400" cy="4185761"/>
          </a:xfrm>
          <a:prstGeom prst="rect">
            <a:avLst/>
          </a:prstGeom>
          <a:noFill/>
          <a:ln w="9525">
            <a:noFill/>
            <a:miter lim="800000"/>
            <a:headEnd/>
            <a:tailEnd/>
          </a:ln>
          <a:effectLst/>
        </p:spPr>
        <p:txBody>
          <a:bodyPr>
            <a:spAutoFit/>
          </a:bodyPr>
          <a:lstStyle/>
          <a:p>
            <a:pPr>
              <a:spcBef>
                <a:spcPct val="50000"/>
              </a:spcBef>
            </a:pPr>
            <a:r>
              <a:rPr lang="en-GB" sz="3200" b="1" u="sng" noProof="1">
                <a:solidFill>
                  <a:schemeClr val="bg1"/>
                </a:solidFill>
                <a:latin typeface="Arial" charset="0"/>
              </a:rPr>
              <a:t>i) Passive Euthanasia</a:t>
            </a:r>
          </a:p>
          <a:p>
            <a:pPr>
              <a:spcBef>
                <a:spcPct val="50000"/>
              </a:spcBef>
            </a:pPr>
            <a:r>
              <a:rPr lang="en-GB" sz="3200" noProof="1">
                <a:solidFill>
                  <a:schemeClr val="bg1"/>
                </a:solidFill>
                <a:latin typeface="Arial" charset="0"/>
              </a:rPr>
              <a:t>Allowing people who are being kept alive artificially to die. (ie. by switching off a life support machine).</a:t>
            </a:r>
            <a:r>
              <a:rPr lang="en-GB" sz="3200" dirty="0">
                <a:solidFill>
                  <a:schemeClr val="bg1"/>
                </a:solidFill>
                <a:latin typeface="Arial" charset="0"/>
              </a:rPr>
              <a:t> In </a:t>
            </a:r>
            <a:r>
              <a:rPr lang="en-GB" sz="3200" dirty="0" smtClean="0">
                <a:solidFill>
                  <a:schemeClr val="bg1"/>
                </a:solidFill>
                <a:latin typeface="Arial" charset="0"/>
              </a:rPr>
              <a:t>effect </a:t>
            </a:r>
            <a:r>
              <a:rPr lang="en-GB" sz="3200" dirty="0">
                <a:solidFill>
                  <a:schemeClr val="bg1"/>
                </a:solidFill>
                <a:latin typeface="Arial" charset="0"/>
              </a:rPr>
              <a:t>they die from their illness or injury.</a:t>
            </a:r>
            <a:endParaRPr lang="en-GB" sz="3200" noProof="1">
              <a:solidFill>
                <a:schemeClr val="bg1"/>
              </a:solidFill>
              <a:latin typeface="Arial" charset="0"/>
            </a:endParaRPr>
          </a:p>
          <a:p>
            <a:pPr algn="just">
              <a:spcBef>
                <a:spcPct val="50000"/>
              </a:spcBef>
            </a:pPr>
            <a:endParaRPr lang="en-GB" sz="3600" dirty="0">
              <a:solidFill>
                <a:schemeClr val="bg1"/>
              </a:solidFill>
            </a:endParaRPr>
          </a:p>
          <a:p>
            <a:pPr>
              <a:spcBef>
                <a:spcPct val="50000"/>
              </a:spcBef>
            </a:pPr>
            <a:endParaRPr lang="en-GB"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228600"/>
            <a:ext cx="6858000" cy="823913"/>
          </a:xfrm>
          <a:prstGeom prst="rect">
            <a:avLst/>
          </a:prstGeom>
          <a:noFill/>
          <a:ln w="9525">
            <a:noFill/>
            <a:miter lim="800000"/>
            <a:headEnd/>
            <a:tailEnd/>
          </a:ln>
          <a:effectLst/>
        </p:spPr>
        <p:txBody>
          <a:bodyPr>
            <a:spAutoFit/>
          </a:bodyPr>
          <a:lstStyle/>
          <a:p>
            <a:pPr algn="ctr">
              <a:spcBef>
                <a:spcPct val="50000"/>
              </a:spcBef>
            </a:pPr>
            <a:r>
              <a:rPr lang="en-GB" sz="4800" dirty="0">
                <a:solidFill>
                  <a:schemeClr val="bg1"/>
                </a:solidFill>
                <a:latin typeface="Tempus Sans ITC" pitchFamily="82" charset="0"/>
              </a:rPr>
              <a:t>Euthanasia</a:t>
            </a:r>
          </a:p>
        </p:txBody>
      </p:sp>
      <p:sp>
        <p:nvSpPr>
          <p:cNvPr id="24579" name="Text Box 3"/>
          <p:cNvSpPr txBox="1">
            <a:spLocks noChangeArrowheads="1"/>
          </p:cNvSpPr>
          <p:nvPr/>
        </p:nvSpPr>
        <p:spPr bwMode="auto">
          <a:xfrm>
            <a:off x="609600" y="1219200"/>
            <a:ext cx="7772400" cy="6001643"/>
          </a:xfrm>
          <a:prstGeom prst="rect">
            <a:avLst/>
          </a:prstGeom>
          <a:noFill/>
          <a:ln w="9525">
            <a:noFill/>
            <a:miter lim="800000"/>
            <a:headEnd/>
            <a:tailEnd/>
          </a:ln>
          <a:effectLst/>
        </p:spPr>
        <p:txBody>
          <a:bodyPr>
            <a:spAutoFit/>
          </a:bodyPr>
          <a:lstStyle/>
          <a:p>
            <a:pPr algn="ctr">
              <a:spcBef>
                <a:spcPct val="50000"/>
              </a:spcBef>
            </a:pPr>
            <a:r>
              <a:rPr lang="en-GB" sz="2800" b="1" u="sng" noProof="1">
                <a:solidFill>
                  <a:schemeClr val="bg1"/>
                </a:solidFill>
                <a:latin typeface="Arial" charset="0"/>
              </a:rPr>
              <a:t>ii) </a:t>
            </a:r>
            <a:r>
              <a:rPr lang="en-GB" sz="2800" b="1" i="1" u="sng" noProof="1">
                <a:solidFill>
                  <a:schemeClr val="bg1"/>
                </a:solidFill>
                <a:latin typeface="Arial" charset="0"/>
              </a:rPr>
              <a:t>Active</a:t>
            </a:r>
            <a:r>
              <a:rPr lang="en-GB" sz="2800" b="1" u="sng" noProof="1">
                <a:solidFill>
                  <a:schemeClr val="bg1"/>
                </a:solidFill>
                <a:latin typeface="Arial" charset="0"/>
              </a:rPr>
              <a:t> Euthanasia</a:t>
            </a:r>
          </a:p>
          <a:p>
            <a:pPr>
              <a:spcBef>
                <a:spcPct val="50000"/>
              </a:spcBef>
            </a:pPr>
            <a:r>
              <a:rPr lang="en-GB" sz="2800" dirty="0">
                <a:solidFill>
                  <a:schemeClr val="bg1"/>
                </a:solidFill>
                <a:latin typeface="Arial" charset="0"/>
              </a:rPr>
              <a:t>Killing someone to end suffering, c</a:t>
            </a:r>
            <a:r>
              <a:rPr lang="en-GB" sz="2800" noProof="1">
                <a:solidFill>
                  <a:schemeClr val="bg1"/>
                </a:solidFill>
                <a:latin typeface="Arial" charset="0"/>
              </a:rPr>
              <a:t>ommiting suicide, or assisting someone to commit suicide.</a:t>
            </a:r>
            <a:r>
              <a:rPr lang="en-GB" sz="2800" dirty="0">
                <a:solidFill>
                  <a:schemeClr val="bg1"/>
                </a:solidFill>
                <a:latin typeface="Arial" charset="0"/>
              </a:rPr>
              <a:t> This might be a lethal injection, or </a:t>
            </a:r>
            <a:r>
              <a:rPr lang="en-GB" sz="2800" dirty="0" smtClean="0">
                <a:solidFill>
                  <a:schemeClr val="bg1"/>
                </a:solidFill>
                <a:latin typeface="Arial" charset="0"/>
              </a:rPr>
              <a:t>overdose, for example.</a:t>
            </a:r>
          </a:p>
          <a:p>
            <a:pPr>
              <a:spcBef>
                <a:spcPct val="50000"/>
              </a:spcBef>
            </a:pPr>
            <a:r>
              <a:rPr lang="en-GB" sz="2800" noProof="1" smtClean="0">
                <a:solidFill>
                  <a:schemeClr val="bg1"/>
                </a:solidFill>
                <a:latin typeface="Arial" charset="0"/>
              </a:rPr>
              <a:t>iii) </a:t>
            </a:r>
            <a:r>
              <a:rPr lang="en-GB" sz="2800" i="1" u="sng" noProof="1" smtClean="0">
                <a:solidFill>
                  <a:schemeClr val="bg1"/>
                </a:solidFill>
                <a:latin typeface="Arial" charset="0"/>
              </a:rPr>
              <a:t>voluntary euthansia</a:t>
            </a:r>
            <a:r>
              <a:rPr lang="en-GB" sz="2800" noProof="1" smtClean="0">
                <a:solidFill>
                  <a:schemeClr val="bg1"/>
                </a:solidFill>
                <a:latin typeface="Arial" charset="0"/>
              </a:rPr>
              <a:t> (where someone makes the decision for themselves and asks for help)  </a:t>
            </a:r>
          </a:p>
          <a:p>
            <a:pPr>
              <a:spcBef>
                <a:spcPct val="50000"/>
              </a:spcBef>
            </a:pPr>
            <a:r>
              <a:rPr lang="en-GB" sz="2800" noProof="1" smtClean="0">
                <a:solidFill>
                  <a:schemeClr val="bg1"/>
                </a:solidFill>
                <a:latin typeface="Arial" charset="0"/>
              </a:rPr>
              <a:t>iv) </a:t>
            </a:r>
            <a:r>
              <a:rPr lang="en-GB" sz="2800" i="1" u="sng" noProof="1" smtClean="0">
                <a:solidFill>
                  <a:schemeClr val="bg1"/>
                </a:solidFill>
                <a:latin typeface="Arial" charset="0"/>
              </a:rPr>
              <a:t>involuntary</a:t>
            </a:r>
            <a:r>
              <a:rPr lang="en-GB" sz="2800" u="sng" noProof="1" smtClean="0">
                <a:solidFill>
                  <a:schemeClr val="bg1"/>
                </a:solidFill>
                <a:latin typeface="Arial" charset="0"/>
              </a:rPr>
              <a:t> euthansia</a:t>
            </a:r>
            <a:r>
              <a:rPr lang="en-GB" sz="2800" noProof="1" smtClean="0">
                <a:solidFill>
                  <a:schemeClr val="bg1"/>
                </a:solidFill>
                <a:latin typeface="Arial" charset="0"/>
              </a:rPr>
              <a:t>, where the decision is taken without the individuals consent</a:t>
            </a:r>
            <a:endParaRPr lang="en-GB" sz="2800" noProof="1">
              <a:solidFill>
                <a:schemeClr val="bg1"/>
              </a:solidFill>
            </a:endParaRPr>
          </a:p>
          <a:p>
            <a:pPr algn="just">
              <a:spcBef>
                <a:spcPct val="50000"/>
              </a:spcBef>
            </a:pPr>
            <a:endParaRPr lang="en-GB" sz="3600" dirty="0">
              <a:solidFill>
                <a:schemeClr val="bg1"/>
              </a:solidFill>
            </a:endParaRPr>
          </a:p>
          <a:p>
            <a:pPr>
              <a:spcBef>
                <a:spcPct val="50000"/>
              </a:spcBef>
            </a:pPr>
            <a:endParaRPr lang="en-GB"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228600"/>
            <a:ext cx="6858000" cy="769441"/>
          </a:xfrm>
          <a:prstGeom prst="rect">
            <a:avLst/>
          </a:prstGeom>
          <a:noFill/>
          <a:ln w="9525">
            <a:noFill/>
            <a:miter lim="800000"/>
            <a:headEnd/>
            <a:tailEnd/>
          </a:ln>
          <a:effectLst/>
        </p:spPr>
        <p:txBody>
          <a:bodyPr>
            <a:spAutoFit/>
          </a:bodyPr>
          <a:lstStyle/>
          <a:p>
            <a:pPr algn="ctr">
              <a:spcBef>
                <a:spcPct val="50000"/>
              </a:spcBef>
            </a:pPr>
            <a:r>
              <a:rPr lang="en-GB" sz="4400" dirty="0">
                <a:solidFill>
                  <a:schemeClr val="bg1"/>
                </a:solidFill>
                <a:latin typeface="Tempus Sans ITC" pitchFamily="82" charset="0"/>
              </a:rPr>
              <a:t>Euthanasia</a:t>
            </a:r>
          </a:p>
        </p:txBody>
      </p:sp>
      <p:sp>
        <p:nvSpPr>
          <p:cNvPr id="25603" name="Text Box 3"/>
          <p:cNvSpPr txBox="1">
            <a:spLocks noChangeArrowheads="1"/>
          </p:cNvSpPr>
          <p:nvPr/>
        </p:nvSpPr>
        <p:spPr bwMode="auto">
          <a:xfrm>
            <a:off x="683568" y="3068960"/>
            <a:ext cx="7772400" cy="2862322"/>
          </a:xfrm>
          <a:prstGeom prst="rect">
            <a:avLst/>
          </a:prstGeom>
          <a:noFill/>
          <a:ln w="9525">
            <a:noFill/>
            <a:miter lim="800000"/>
            <a:headEnd/>
            <a:tailEnd/>
          </a:ln>
          <a:effectLst/>
        </p:spPr>
        <p:txBody>
          <a:bodyPr>
            <a:spAutoFit/>
          </a:bodyPr>
          <a:lstStyle/>
          <a:p>
            <a:pPr>
              <a:spcBef>
                <a:spcPct val="50000"/>
              </a:spcBef>
            </a:pPr>
            <a:r>
              <a:rPr lang="en-GB" b="1" noProof="1">
                <a:solidFill>
                  <a:schemeClr val="bg1"/>
                </a:solidFill>
                <a:latin typeface="Arial" charset="0"/>
              </a:rPr>
              <a:t>In Britain, </a:t>
            </a:r>
            <a:r>
              <a:rPr lang="en-GB" b="1" u="sng" noProof="1">
                <a:solidFill>
                  <a:schemeClr val="bg1"/>
                </a:solidFill>
                <a:latin typeface="Arial" charset="0"/>
              </a:rPr>
              <a:t>passive</a:t>
            </a:r>
            <a:r>
              <a:rPr lang="en-GB" b="1" noProof="1">
                <a:solidFill>
                  <a:schemeClr val="bg1"/>
                </a:solidFill>
                <a:latin typeface="Arial" charset="0"/>
              </a:rPr>
              <a:t> euthanasia is </a:t>
            </a:r>
            <a:r>
              <a:rPr lang="en-GB" b="1" dirty="0">
                <a:solidFill>
                  <a:schemeClr val="bg1"/>
                </a:solidFill>
                <a:latin typeface="Arial" charset="0"/>
              </a:rPr>
              <a:t>sometimes </a:t>
            </a:r>
            <a:r>
              <a:rPr lang="en-GB" b="1" noProof="1">
                <a:solidFill>
                  <a:schemeClr val="bg1"/>
                </a:solidFill>
                <a:latin typeface="Arial" charset="0"/>
              </a:rPr>
              <a:t>legal.</a:t>
            </a:r>
            <a:r>
              <a:rPr lang="en-GB" noProof="1">
                <a:solidFill>
                  <a:schemeClr val="bg1"/>
                </a:solidFill>
                <a:latin typeface="Arial" charset="0"/>
              </a:rPr>
              <a:t> This was established in the High Court when an action by a pressure group against turning of</a:t>
            </a:r>
            <a:r>
              <a:rPr lang="en-GB" dirty="0">
                <a:solidFill>
                  <a:schemeClr val="bg1"/>
                </a:solidFill>
                <a:latin typeface="Arial" charset="0"/>
              </a:rPr>
              <a:t>f</a:t>
            </a:r>
            <a:r>
              <a:rPr lang="en-GB" noProof="1">
                <a:solidFill>
                  <a:schemeClr val="bg1"/>
                </a:solidFill>
                <a:latin typeface="Arial" charset="0"/>
              </a:rPr>
              <a:t> the life support machine of brain-dead Hillsborough victim Tony Bland was thrown out of court. Doctors can decide to switch off life support machines after consulting with relatives.</a:t>
            </a:r>
          </a:p>
          <a:p>
            <a:pPr>
              <a:spcBef>
                <a:spcPct val="50000"/>
              </a:spcBef>
            </a:pPr>
            <a:r>
              <a:rPr lang="en-GB" b="1" noProof="1">
                <a:solidFill>
                  <a:schemeClr val="bg1"/>
                </a:solidFill>
                <a:latin typeface="Arial" charset="0"/>
              </a:rPr>
              <a:t>In Britain, </a:t>
            </a:r>
            <a:r>
              <a:rPr lang="en-GB" b="1" u="sng" noProof="1">
                <a:solidFill>
                  <a:schemeClr val="bg1"/>
                </a:solidFill>
                <a:latin typeface="Arial" charset="0"/>
              </a:rPr>
              <a:t>active</a:t>
            </a:r>
            <a:r>
              <a:rPr lang="en-GB" b="1" noProof="1">
                <a:solidFill>
                  <a:schemeClr val="bg1"/>
                </a:solidFill>
                <a:latin typeface="Arial" charset="0"/>
              </a:rPr>
              <a:t> euthanasia remains illegal</a:t>
            </a:r>
            <a:r>
              <a:rPr lang="en-GB" noProof="1">
                <a:solidFill>
                  <a:schemeClr val="bg1"/>
                </a:solidFill>
                <a:latin typeface="Arial" charset="0"/>
              </a:rPr>
              <a:t>. </a:t>
            </a:r>
            <a:endParaRPr lang="en-GB" sz="1800" dirty="0">
              <a:solidFill>
                <a:schemeClr val="bg1"/>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112" r="15350"/>
          <a:stretch/>
        </p:blipFill>
        <p:spPr>
          <a:xfrm>
            <a:off x="899592" y="1027412"/>
            <a:ext cx="2172116" cy="153617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027413"/>
            <a:ext cx="2304256" cy="1536171"/>
          </a:xfrm>
          <a:prstGeom prst="rect">
            <a:avLst/>
          </a:prstGeom>
        </p:spPr>
      </p:pic>
      <p:sp>
        <p:nvSpPr>
          <p:cNvPr id="4" name="TextBox 3"/>
          <p:cNvSpPr txBox="1"/>
          <p:nvPr/>
        </p:nvSpPr>
        <p:spPr>
          <a:xfrm>
            <a:off x="3275856" y="1071369"/>
            <a:ext cx="1872208" cy="1569660"/>
          </a:xfrm>
          <a:prstGeom prst="rect">
            <a:avLst/>
          </a:prstGeom>
          <a:noFill/>
        </p:spPr>
        <p:txBody>
          <a:bodyPr wrap="square" rtlCol="0">
            <a:spAutoFit/>
          </a:bodyPr>
          <a:lstStyle/>
          <a:p>
            <a:r>
              <a:rPr lang="en-GB" i="1" dirty="0" smtClean="0">
                <a:solidFill>
                  <a:srgbClr val="C00000"/>
                </a:solidFill>
              </a:rPr>
              <a:t>Dianne Pretty &amp; Tony </a:t>
            </a:r>
            <a:r>
              <a:rPr lang="en-GB" i="1" dirty="0" err="1" smtClean="0">
                <a:solidFill>
                  <a:srgbClr val="C00000"/>
                </a:solidFill>
              </a:rPr>
              <a:t>Nicklinson</a:t>
            </a:r>
            <a:endParaRPr lang="en-GB" i="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6858000" cy="823913"/>
          </a:xfrm>
          <a:prstGeom prst="rect">
            <a:avLst/>
          </a:prstGeom>
          <a:noFill/>
          <a:ln w="9525">
            <a:noFill/>
            <a:miter lim="800000"/>
            <a:headEnd/>
            <a:tailEnd/>
          </a:ln>
          <a:effectLst/>
        </p:spPr>
        <p:txBody>
          <a:bodyPr>
            <a:spAutoFit/>
          </a:bodyPr>
          <a:lstStyle/>
          <a:p>
            <a:pPr algn="ctr">
              <a:spcBef>
                <a:spcPct val="50000"/>
              </a:spcBef>
            </a:pPr>
            <a:r>
              <a:rPr lang="en-GB" sz="4800">
                <a:solidFill>
                  <a:schemeClr val="bg1"/>
                </a:solidFill>
                <a:latin typeface="Tempus Sans ITC" pitchFamily="82" charset="0"/>
              </a:rPr>
              <a:t>Euthanasia – in favour</a:t>
            </a:r>
          </a:p>
        </p:txBody>
      </p:sp>
      <p:sp>
        <p:nvSpPr>
          <p:cNvPr id="26627" name="Text Box 3"/>
          <p:cNvSpPr txBox="1">
            <a:spLocks noChangeArrowheads="1"/>
          </p:cNvSpPr>
          <p:nvPr/>
        </p:nvSpPr>
        <p:spPr bwMode="auto">
          <a:xfrm>
            <a:off x="609600" y="1219200"/>
            <a:ext cx="7772400" cy="5078313"/>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GB" b="1" noProof="1">
                <a:solidFill>
                  <a:schemeClr val="bg1"/>
                </a:solidFill>
                <a:latin typeface="Arial" charset="0"/>
              </a:rPr>
              <a:t>a person’s body is their own, therefore they should have the right to do with it as they wish.</a:t>
            </a:r>
            <a:endParaRPr lang="en-GB" b="1" dirty="0">
              <a:solidFill>
                <a:schemeClr val="bg1"/>
              </a:solidFill>
              <a:latin typeface="Arial" charset="0"/>
            </a:endParaRPr>
          </a:p>
          <a:p>
            <a:pPr marL="457200" indent="-457200">
              <a:spcBef>
                <a:spcPct val="50000"/>
              </a:spcBef>
              <a:buFontTx/>
              <a:buAutoNum type="arabicPeriod"/>
            </a:pPr>
            <a:r>
              <a:rPr lang="en-GB" b="1" noProof="1">
                <a:solidFill>
                  <a:schemeClr val="bg1"/>
                </a:solidFill>
                <a:latin typeface="Arial" charset="0"/>
              </a:rPr>
              <a:t>o</a:t>
            </a:r>
            <a:r>
              <a:rPr lang="en-GB" b="1" noProof="1" smtClean="0">
                <a:solidFill>
                  <a:schemeClr val="bg1"/>
                </a:solidFill>
                <a:latin typeface="Arial" charset="0"/>
              </a:rPr>
              <a:t>ne </a:t>
            </a:r>
            <a:r>
              <a:rPr lang="en-GB" b="1" noProof="1">
                <a:solidFill>
                  <a:schemeClr val="bg1"/>
                </a:solidFill>
                <a:latin typeface="Arial" charset="0"/>
              </a:rPr>
              <a:t>of the main aims to life is happiness. If illness and disease mean that there is no happiness, then the point to life is missing and a person may be justified in taking their life.	</a:t>
            </a:r>
            <a:endParaRPr lang="en-GB" b="1" dirty="0">
              <a:solidFill>
                <a:schemeClr val="bg1"/>
              </a:solidFill>
              <a:latin typeface="Arial" charset="0"/>
            </a:endParaRPr>
          </a:p>
          <a:p>
            <a:pPr marL="457200" indent="-457200">
              <a:spcBef>
                <a:spcPct val="50000"/>
              </a:spcBef>
              <a:buFontTx/>
              <a:buAutoNum type="arabicPeriod"/>
            </a:pPr>
            <a:r>
              <a:rPr lang="en-GB" b="1" noProof="1">
                <a:solidFill>
                  <a:schemeClr val="bg1"/>
                </a:solidFill>
                <a:latin typeface="Arial" charset="0"/>
              </a:rPr>
              <a:t>in many cases euthanasia is a blessing to relatives allowing them to mourn the loss of their loved one, without having to see them suffer.</a:t>
            </a:r>
            <a:endParaRPr lang="en-GB" b="1" dirty="0">
              <a:solidFill>
                <a:schemeClr val="bg1"/>
              </a:solidFill>
              <a:latin typeface="Arial" charset="0"/>
            </a:endParaRPr>
          </a:p>
          <a:p>
            <a:pPr marL="457200" indent="-457200">
              <a:spcBef>
                <a:spcPct val="50000"/>
              </a:spcBef>
              <a:buFontTx/>
              <a:buAutoNum type="arabicPeriod"/>
            </a:pPr>
            <a:r>
              <a:rPr lang="en-GB" b="1" noProof="1">
                <a:solidFill>
                  <a:schemeClr val="bg1"/>
                </a:solidFill>
                <a:latin typeface="Arial" charset="0"/>
              </a:rPr>
              <a:t>to assist someone to die is not an act of violence but an act of love.</a:t>
            </a:r>
            <a:endParaRPr lang="en-GB" noProof="1">
              <a:solidFill>
                <a:schemeClr val="bg1"/>
              </a:solidFill>
            </a:endParaRPr>
          </a:p>
          <a:p>
            <a:pPr marL="457200" indent="-457200">
              <a:spcBef>
                <a:spcPct val="50000"/>
              </a:spcBef>
            </a:pPr>
            <a:endParaRPr lang="en-GB" sz="16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6858000" cy="823913"/>
          </a:xfrm>
          <a:prstGeom prst="rect">
            <a:avLst/>
          </a:prstGeom>
          <a:noFill/>
          <a:ln w="9525">
            <a:noFill/>
            <a:miter lim="800000"/>
            <a:headEnd/>
            <a:tailEnd/>
          </a:ln>
          <a:effectLst/>
        </p:spPr>
        <p:txBody>
          <a:bodyPr>
            <a:spAutoFit/>
          </a:bodyPr>
          <a:lstStyle/>
          <a:p>
            <a:pPr algn="ctr">
              <a:spcBef>
                <a:spcPct val="50000"/>
              </a:spcBef>
            </a:pPr>
            <a:r>
              <a:rPr lang="en-GB" sz="4800">
                <a:solidFill>
                  <a:schemeClr val="bg1"/>
                </a:solidFill>
                <a:latin typeface="Tempus Sans ITC" pitchFamily="82" charset="0"/>
              </a:rPr>
              <a:t>Euthanasia - against</a:t>
            </a:r>
          </a:p>
        </p:txBody>
      </p:sp>
      <p:sp>
        <p:nvSpPr>
          <p:cNvPr id="27651" name="Text Box 3"/>
          <p:cNvSpPr txBox="1">
            <a:spLocks noChangeArrowheads="1"/>
          </p:cNvSpPr>
          <p:nvPr/>
        </p:nvSpPr>
        <p:spPr bwMode="auto">
          <a:xfrm>
            <a:off x="609600" y="1219200"/>
            <a:ext cx="7772400" cy="5022850"/>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GB" b="1" noProof="1">
                <a:solidFill>
                  <a:schemeClr val="bg1"/>
                </a:solidFill>
                <a:latin typeface="Arial" charset="0"/>
              </a:rPr>
              <a:t>in some cases there may be a chance of recovery. A cure might be discovered.</a:t>
            </a:r>
            <a:endParaRPr lang="en-GB" b="1">
              <a:solidFill>
                <a:schemeClr val="bg1"/>
              </a:solidFill>
              <a:latin typeface="Arial" charset="0"/>
            </a:endParaRPr>
          </a:p>
          <a:p>
            <a:pPr marL="457200" indent="-457200">
              <a:spcBef>
                <a:spcPct val="50000"/>
              </a:spcBef>
              <a:buFontTx/>
              <a:buAutoNum type="arabicPeriod"/>
            </a:pPr>
            <a:r>
              <a:rPr lang="en-GB" b="1" noProof="1">
                <a:solidFill>
                  <a:schemeClr val="bg1"/>
                </a:solidFill>
                <a:latin typeface="Arial" charset="0"/>
              </a:rPr>
              <a:t>the feelings of family and friends may be upset by a ‘selfish’ decision.	</a:t>
            </a:r>
            <a:endParaRPr lang="en-GB" b="1">
              <a:solidFill>
                <a:schemeClr val="bg1"/>
              </a:solidFill>
              <a:latin typeface="Arial" charset="0"/>
            </a:endParaRPr>
          </a:p>
          <a:p>
            <a:pPr marL="457200" indent="-457200">
              <a:spcBef>
                <a:spcPct val="50000"/>
              </a:spcBef>
              <a:buFontTx/>
              <a:buAutoNum type="arabicPeriod"/>
            </a:pPr>
            <a:r>
              <a:rPr lang="en-GB" b="1" noProof="1">
                <a:solidFill>
                  <a:schemeClr val="bg1"/>
                </a:solidFill>
                <a:latin typeface="Arial" charset="0"/>
              </a:rPr>
              <a:t>if we allow euthanasia because someone has no quality of life, doctors may allow relatives to kill old people on the grounds that they are unhapp</a:t>
            </a:r>
            <a:r>
              <a:rPr lang="en-GB" b="1">
                <a:solidFill>
                  <a:schemeClr val="bg1"/>
                </a:solidFill>
                <a:latin typeface="Arial" charset="0"/>
              </a:rPr>
              <a:t>y</a:t>
            </a:r>
          </a:p>
          <a:p>
            <a:pPr marL="457200" indent="-457200">
              <a:spcBef>
                <a:spcPct val="50000"/>
              </a:spcBef>
              <a:buFontTx/>
              <a:buAutoNum type="arabicPeriod"/>
            </a:pPr>
            <a:r>
              <a:rPr lang="en-GB" b="1" noProof="1">
                <a:solidFill>
                  <a:schemeClr val="bg1"/>
                </a:solidFill>
                <a:latin typeface="Arial" charset="0"/>
              </a:rPr>
              <a:t>life is a gift, maybe even a gift from God. No matter how bad the pain is, we must hold on to life at all costs. No one has the right to ‘play God’.</a:t>
            </a:r>
            <a:endParaRPr lang="en-GB">
              <a:solidFill>
                <a:schemeClr val="bg1"/>
              </a:solidFill>
            </a:endParaRPr>
          </a:p>
          <a:p>
            <a:pPr marL="457200" indent="-457200">
              <a:spcBef>
                <a:spcPct val="50000"/>
              </a:spcBef>
            </a:pPr>
            <a:endParaRPr lang="en-GB" sz="160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6858000" cy="823913"/>
          </a:xfrm>
          <a:prstGeom prst="rect">
            <a:avLst/>
          </a:prstGeom>
          <a:noFill/>
          <a:ln w="9525">
            <a:noFill/>
            <a:miter lim="800000"/>
            <a:headEnd/>
            <a:tailEnd/>
          </a:ln>
          <a:effectLst/>
        </p:spPr>
        <p:txBody>
          <a:bodyPr>
            <a:spAutoFit/>
          </a:bodyPr>
          <a:lstStyle/>
          <a:p>
            <a:pPr algn="ctr">
              <a:spcBef>
                <a:spcPct val="50000"/>
              </a:spcBef>
            </a:pPr>
            <a:r>
              <a:rPr lang="en-GB" sz="4800" dirty="0">
                <a:solidFill>
                  <a:schemeClr val="bg1"/>
                </a:solidFill>
                <a:latin typeface="Tempus Sans ITC" pitchFamily="82" charset="0"/>
              </a:rPr>
              <a:t>Euthanasia - methods</a:t>
            </a:r>
          </a:p>
        </p:txBody>
      </p:sp>
      <p:sp>
        <p:nvSpPr>
          <p:cNvPr id="28675" name="Text Box 3"/>
          <p:cNvSpPr txBox="1">
            <a:spLocks noChangeArrowheads="1"/>
          </p:cNvSpPr>
          <p:nvPr/>
        </p:nvSpPr>
        <p:spPr bwMode="auto">
          <a:xfrm>
            <a:off x="533400" y="914400"/>
            <a:ext cx="7772400" cy="336550"/>
          </a:xfrm>
          <a:prstGeom prst="rect">
            <a:avLst/>
          </a:prstGeom>
          <a:noFill/>
          <a:ln w="9525">
            <a:noFill/>
            <a:miter lim="800000"/>
            <a:headEnd/>
            <a:tailEnd/>
          </a:ln>
          <a:effectLst/>
        </p:spPr>
        <p:txBody>
          <a:bodyPr>
            <a:spAutoFit/>
          </a:bodyPr>
          <a:lstStyle/>
          <a:p>
            <a:pPr marL="457200" indent="-457200">
              <a:spcBef>
                <a:spcPct val="50000"/>
              </a:spcBef>
            </a:pPr>
            <a:endParaRPr lang="en-US" sz="1600">
              <a:solidFill>
                <a:schemeClr val="bg1"/>
              </a:solidFill>
            </a:endParaRPr>
          </a:p>
        </p:txBody>
      </p:sp>
      <p:sp>
        <p:nvSpPr>
          <p:cNvPr id="28676" name="Text Box 4"/>
          <p:cNvSpPr txBox="1">
            <a:spLocks noChangeArrowheads="1"/>
          </p:cNvSpPr>
          <p:nvPr/>
        </p:nvSpPr>
        <p:spPr bwMode="auto">
          <a:xfrm>
            <a:off x="1258888" y="1268413"/>
            <a:ext cx="6477000" cy="4473575"/>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GB">
                <a:solidFill>
                  <a:schemeClr val="bg1"/>
                </a:solidFill>
                <a:latin typeface="Tempus Sans ITC" pitchFamily="82" charset="0"/>
              </a:rPr>
              <a:t>Turning off a life support machine</a:t>
            </a:r>
          </a:p>
          <a:p>
            <a:pPr marL="457200" indent="-457200">
              <a:spcBef>
                <a:spcPct val="50000"/>
              </a:spcBef>
              <a:buFontTx/>
              <a:buAutoNum type="arabicPeriod"/>
            </a:pPr>
            <a:r>
              <a:rPr lang="en-GB">
                <a:solidFill>
                  <a:schemeClr val="bg1"/>
                </a:solidFill>
                <a:latin typeface="Tempus Sans ITC" pitchFamily="82" charset="0"/>
              </a:rPr>
              <a:t>Putting a pillow over a patient's head</a:t>
            </a:r>
          </a:p>
          <a:p>
            <a:pPr marL="457200" indent="-457200">
              <a:spcBef>
                <a:spcPct val="50000"/>
              </a:spcBef>
              <a:buFontTx/>
              <a:buAutoNum type="arabicPeriod"/>
            </a:pPr>
            <a:r>
              <a:rPr lang="en-GB">
                <a:solidFill>
                  <a:schemeClr val="bg1"/>
                </a:solidFill>
                <a:latin typeface="Tempus Sans ITC" pitchFamily="82" charset="0"/>
              </a:rPr>
              <a:t>Stopping doctors from resuscitating a baby</a:t>
            </a:r>
          </a:p>
          <a:p>
            <a:pPr marL="457200" indent="-457200">
              <a:spcBef>
                <a:spcPct val="50000"/>
              </a:spcBef>
              <a:buFontTx/>
              <a:buAutoNum type="arabicPeriod"/>
            </a:pPr>
            <a:r>
              <a:rPr lang="en-GB">
                <a:solidFill>
                  <a:schemeClr val="bg1"/>
                </a:solidFill>
                <a:latin typeface="Tempus Sans ITC" pitchFamily="82" charset="0"/>
              </a:rPr>
              <a:t>Allowing a brain-dead person to starve to death</a:t>
            </a:r>
          </a:p>
          <a:p>
            <a:pPr marL="457200" indent="-457200">
              <a:spcBef>
                <a:spcPct val="50000"/>
              </a:spcBef>
              <a:buFontTx/>
              <a:buAutoNum type="arabicPeriod"/>
            </a:pPr>
            <a:r>
              <a:rPr lang="en-GB">
                <a:solidFill>
                  <a:schemeClr val="bg1"/>
                </a:solidFill>
                <a:latin typeface="Tempus Sans ITC" pitchFamily="82" charset="0"/>
              </a:rPr>
              <a:t>Giving a patient a lethal injection of morphine </a:t>
            </a:r>
          </a:p>
          <a:p>
            <a:pPr marL="457200" indent="-457200">
              <a:spcBef>
                <a:spcPct val="50000"/>
              </a:spcBef>
              <a:buFontTx/>
              <a:buAutoNum type="arabicPeriod"/>
            </a:pPr>
            <a:r>
              <a:rPr lang="en-GB">
                <a:solidFill>
                  <a:schemeClr val="bg1"/>
                </a:solidFill>
                <a:latin typeface="Tempus Sans ITC" pitchFamily="82" charset="0"/>
              </a:rPr>
              <a:t>Withdrawing food or medication</a:t>
            </a:r>
          </a:p>
          <a:p>
            <a:pPr marL="457200" indent="-457200">
              <a:spcBef>
                <a:spcPct val="50000"/>
              </a:spcBef>
            </a:pPr>
            <a:endParaRPr lang="en-GB">
              <a:solidFill>
                <a:schemeClr val="bg1"/>
              </a:solidFill>
              <a:latin typeface="Tempus Sans ITC" pitchFamily="8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pic>
        <p:nvPicPr>
          <p:cNvPr id="16386" name="Picture 2" descr="Collage_euthanasia20010724"/>
          <p:cNvPicPr>
            <a:picLocks noChangeAspect="1" noChangeArrowheads="1"/>
          </p:cNvPicPr>
          <p:nvPr/>
        </p:nvPicPr>
        <p:blipFill>
          <a:blip r:embed="rId2" cstate="print"/>
          <a:srcRect/>
          <a:stretch>
            <a:fillRect/>
          </a:stretch>
        </p:blipFill>
        <p:spPr bwMode="auto">
          <a:xfrm>
            <a:off x="4194456" y="1600201"/>
            <a:ext cx="4606644" cy="2692896"/>
          </a:xfrm>
          <a:prstGeom prst="rect">
            <a:avLst/>
          </a:prstGeom>
          <a:noFill/>
        </p:spPr>
      </p:pic>
      <p:sp>
        <p:nvSpPr>
          <p:cNvPr id="16387" name="Rectangle 3"/>
          <p:cNvSpPr>
            <a:spLocks noChangeArrowheads="1"/>
          </p:cNvSpPr>
          <p:nvPr/>
        </p:nvSpPr>
        <p:spPr bwMode="auto">
          <a:xfrm>
            <a:off x="228600" y="457200"/>
            <a:ext cx="8534400" cy="457200"/>
          </a:xfrm>
          <a:prstGeom prst="rect">
            <a:avLst/>
          </a:prstGeom>
          <a:noFill/>
          <a:ln w="9525">
            <a:noFill/>
            <a:miter lim="800000"/>
            <a:headEnd/>
            <a:tailEnd/>
          </a:ln>
          <a:effectLst/>
        </p:spPr>
        <p:txBody>
          <a:bodyPr>
            <a:spAutoFit/>
          </a:bodyPr>
          <a:lstStyle/>
          <a:p>
            <a:r>
              <a:rPr lang="en-GB" b="1" noProof="1">
                <a:solidFill>
                  <a:schemeClr val="bg1"/>
                </a:solidFill>
                <a:latin typeface="Arial" charset="0"/>
              </a:rPr>
              <a:t>Why are Christians </a:t>
            </a:r>
            <a:r>
              <a:rPr lang="en-GB" b="1">
                <a:solidFill>
                  <a:schemeClr val="bg1"/>
                </a:solidFill>
                <a:latin typeface="Arial" charset="0"/>
              </a:rPr>
              <a:t>often </a:t>
            </a:r>
            <a:r>
              <a:rPr lang="en-GB" b="1" noProof="1">
                <a:solidFill>
                  <a:schemeClr val="bg1"/>
                </a:solidFill>
                <a:latin typeface="Arial" charset="0"/>
              </a:rPr>
              <a:t>opposed to euthanasia?</a:t>
            </a:r>
            <a:endParaRPr lang="en-GB" b="1">
              <a:solidFill>
                <a:schemeClr val="bg1"/>
              </a:solidFill>
              <a:latin typeface="Arial" charset="0"/>
            </a:endParaRPr>
          </a:p>
        </p:txBody>
      </p:sp>
      <p:sp>
        <p:nvSpPr>
          <p:cNvPr id="16388" name="Rectangle 4"/>
          <p:cNvSpPr>
            <a:spLocks noChangeArrowheads="1"/>
          </p:cNvSpPr>
          <p:nvPr/>
        </p:nvSpPr>
        <p:spPr bwMode="auto">
          <a:xfrm>
            <a:off x="304800" y="1143000"/>
            <a:ext cx="3691136" cy="4893647"/>
          </a:xfrm>
          <a:prstGeom prst="rect">
            <a:avLst/>
          </a:prstGeom>
          <a:noFill/>
          <a:ln w="9525">
            <a:noFill/>
            <a:miter lim="800000"/>
            <a:headEnd/>
            <a:tailEnd/>
          </a:ln>
          <a:effectLst/>
        </p:spPr>
        <p:txBody>
          <a:bodyPr wrap="square">
            <a:spAutoFit/>
          </a:bodyPr>
          <a:lstStyle/>
          <a:p>
            <a:r>
              <a:rPr lang="en-GB" u="sng" noProof="1" smtClean="0">
                <a:solidFill>
                  <a:schemeClr val="bg1"/>
                </a:solidFill>
                <a:latin typeface="Arial" charset="0"/>
              </a:rPr>
              <a:t>Many Christians</a:t>
            </a:r>
            <a:r>
              <a:rPr lang="en-GB" noProof="1">
                <a:solidFill>
                  <a:schemeClr val="bg1"/>
                </a:solidFill>
                <a:latin typeface="Arial" charset="0"/>
              </a:rPr>
              <a:t> </a:t>
            </a:r>
            <a:r>
              <a:rPr lang="en-GB" noProof="1" smtClean="0">
                <a:solidFill>
                  <a:schemeClr val="bg1"/>
                </a:solidFill>
                <a:latin typeface="Arial" charset="0"/>
              </a:rPr>
              <a:t>are </a:t>
            </a:r>
            <a:r>
              <a:rPr lang="en-GB" noProof="1">
                <a:solidFill>
                  <a:schemeClr val="bg1"/>
                </a:solidFill>
                <a:latin typeface="Arial" charset="0"/>
              </a:rPr>
              <a:t>opposed to </a:t>
            </a:r>
            <a:r>
              <a:rPr lang="en-GB" noProof="1" smtClean="0">
                <a:solidFill>
                  <a:schemeClr val="bg1"/>
                </a:solidFill>
                <a:latin typeface="Arial" charset="0"/>
              </a:rPr>
              <a:t>euthanasia.</a:t>
            </a:r>
            <a:endParaRPr lang="en-GB" noProof="1">
              <a:solidFill>
                <a:schemeClr val="bg1"/>
              </a:solidFill>
              <a:latin typeface="Arial" charset="0"/>
            </a:endParaRPr>
          </a:p>
          <a:p>
            <a:endParaRPr lang="en-GB" noProof="1">
              <a:solidFill>
                <a:schemeClr val="bg1"/>
              </a:solidFill>
              <a:latin typeface="Arial" charset="0"/>
            </a:endParaRPr>
          </a:p>
          <a:p>
            <a:r>
              <a:rPr lang="en-GB" noProof="1">
                <a:solidFill>
                  <a:schemeClr val="bg1"/>
                </a:solidFill>
                <a:latin typeface="Arial" charset="0"/>
              </a:rPr>
              <a:t>Some Christians accept that </a:t>
            </a:r>
            <a:r>
              <a:rPr lang="en-GB" i="1" noProof="1">
                <a:solidFill>
                  <a:schemeClr val="bg1"/>
                </a:solidFill>
                <a:latin typeface="Arial" charset="0"/>
              </a:rPr>
              <a:t>passive</a:t>
            </a:r>
            <a:r>
              <a:rPr lang="en-GB" noProof="1">
                <a:solidFill>
                  <a:schemeClr val="bg1"/>
                </a:solidFill>
                <a:latin typeface="Arial" charset="0"/>
              </a:rPr>
              <a:t> euthanasia is acceptable under certain conditions. A few Christians will accept active euthanasia on the grounds of compassion and love.</a:t>
            </a:r>
            <a:endParaRPr lang="en-GB" dirty="0">
              <a:solidFill>
                <a:schemeClr val="bg1"/>
              </a:solidFill>
            </a:endParaRPr>
          </a:p>
          <a:p>
            <a:endParaRPr lang="en-GB" dirty="0">
              <a:solidFill>
                <a:schemeClr val="bg1"/>
              </a:solidFill>
            </a:endParaRPr>
          </a:p>
          <a:p>
            <a:endParaRPr lang="en-GB"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1548" y="692696"/>
            <a:ext cx="7416824" cy="2185214"/>
          </a:xfrm>
          <a:prstGeom prst="rect">
            <a:avLst/>
          </a:prstGeom>
          <a:noFill/>
        </p:spPr>
        <p:txBody>
          <a:bodyPr wrap="square" rtlCol="0">
            <a:spAutoFit/>
          </a:bodyPr>
          <a:lstStyle/>
          <a:p>
            <a:pPr algn="ctr"/>
            <a:r>
              <a:rPr lang="en-GB" sz="2000" i="1" dirty="0" smtClean="0">
                <a:solidFill>
                  <a:schemeClr val="bg1"/>
                </a:solidFill>
                <a:latin typeface="Seabird Heavy SF" pitchFamily="34" charset="0"/>
              </a:rPr>
              <a:t>Full course session 1</a:t>
            </a:r>
          </a:p>
          <a:p>
            <a:pPr algn="ctr"/>
            <a:r>
              <a:rPr lang="en-GB" sz="3200" dirty="0" smtClean="0">
                <a:solidFill>
                  <a:schemeClr val="tx2">
                    <a:lumMod val="95000"/>
                    <a:lumOff val="5000"/>
                  </a:schemeClr>
                </a:solidFill>
                <a:latin typeface="Seabird Heavy SF" pitchFamily="34" charset="0"/>
              </a:rPr>
              <a:t>Ethics Paper 1 -  Topic 8</a:t>
            </a:r>
          </a:p>
          <a:p>
            <a:pPr algn="ctr"/>
            <a:endParaRPr lang="en-GB" sz="3600" dirty="0">
              <a:solidFill>
                <a:schemeClr val="bg1"/>
              </a:solidFill>
              <a:latin typeface="Seabird Heavy SF" pitchFamily="34" charset="0"/>
            </a:endParaRPr>
          </a:p>
          <a:p>
            <a:pPr algn="ctr"/>
            <a:r>
              <a:rPr lang="en-GB" sz="4400" i="1" dirty="0" smtClean="0">
                <a:solidFill>
                  <a:schemeClr val="accent2">
                    <a:lumMod val="40000"/>
                    <a:lumOff val="60000"/>
                  </a:schemeClr>
                </a:solidFill>
                <a:latin typeface="Seabird Heavy SF" pitchFamily="34" charset="0"/>
              </a:rPr>
              <a:t>Religion and Medical Ethics</a:t>
            </a:r>
            <a:endParaRPr lang="en-GB" sz="4000" i="1" dirty="0">
              <a:solidFill>
                <a:schemeClr val="accent2">
                  <a:lumMod val="40000"/>
                  <a:lumOff val="60000"/>
                </a:schemeClr>
              </a:solidFill>
              <a:latin typeface="Seabird Heavy SF" pitchFamily="34" charset="0"/>
            </a:endParaRPr>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464737"/>
            <a:ext cx="4381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756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pic>
        <p:nvPicPr>
          <p:cNvPr id="11274" name="Picture 10" descr="Collage_euthanasia20010724"/>
          <p:cNvPicPr>
            <a:picLocks noChangeAspect="1" noChangeArrowheads="1"/>
          </p:cNvPicPr>
          <p:nvPr/>
        </p:nvPicPr>
        <p:blipFill>
          <a:blip r:embed="rId2" cstate="print"/>
          <a:srcRect/>
          <a:stretch>
            <a:fillRect/>
          </a:stretch>
        </p:blipFill>
        <p:spPr bwMode="auto">
          <a:xfrm>
            <a:off x="3657600" y="1600200"/>
            <a:ext cx="5143500" cy="3006725"/>
          </a:xfrm>
          <a:prstGeom prst="rect">
            <a:avLst/>
          </a:prstGeom>
          <a:noFill/>
        </p:spPr>
      </p:pic>
      <p:sp>
        <p:nvSpPr>
          <p:cNvPr id="11275" name="Rectangle 11"/>
          <p:cNvSpPr>
            <a:spLocks noChangeArrowheads="1"/>
          </p:cNvSpPr>
          <p:nvPr/>
        </p:nvSpPr>
        <p:spPr bwMode="auto">
          <a:xfrm>
            <a:off x="228600" y="457200"/>
            <a:ext cx="8534400" cy="457200"/>
          </a:xfrm>
          <a:prstGeom prst="rect">
            <a:avLst/>
          </a:prstGeom>
          <a:noFill/>
          <a:ln w="9525">
            <a:noFill/>
            <a:miter lim="800000"/>
            <a:headEnd/>
            <a:tailEnd/>
          </a:ln>
          <a:effectLst/>
        </p:spPr>
        <p:txBody>
          <a:bodyPr>
            <a:spAutoFit/>
          </a:bodyPr>
          <a:lstStyle/>
          <a:p>
            <a:r>
              <a:rPr lang="en-GB" b="1" noProof="1">
                <a:solidFill>
                  <a:schemeClr val="bg1"/>
                </a:solidFill>
                <a:latin typeface="Arial" charset="0"/>
              </a:rPr>
              <a:t>Why are Christians </a:t>
            </a:r>
            <a:r>
              <a:rPr lang="en-GB" b="1">
                <a:solidFill>
                  <a:schemeClr val="bg1"/>
                </a:solidFill>
                <a:latin typeface="Arial" charset="0"/>
              </a:rPr>
              <a:t>often </a:t>
            </a:r>
            <a:r>
              <a:rPr lang="en-GB" b="1" noProof="1">
                <a:solidFill>
                  <a:schemeClr val="bg1"/>
                </a:solidFill>
                <a:latin typeface="Arial" charset="0"/>
              </a:rPr>
              <a:t>opposed to euthanasia?</a:t>
            </a:r>
            <a:endParaRPr lang="en-GB" b="1">
              <a:solidFill>
                <a:schemeClr val="bg1"/>
              </a:solidFill>
              <a:latin typeface="Arial" charset="0"/>
            </a:endParaRPr>
          </a:p>
        </p:txBody>
      </p:sp>
      <p:sp>
        <p:nvSpPr>
          <p:cNvPr id="11276" name="Rectangle 12"/>
          <p:cNvSpPr>
            <a:spLocks noChangeArrowheads="1"/>
          </p:cNvSpPr>
          <p:nvPr/>
        </p:nvSpPr>
        <p:spPr bwMode="auto">
          <a:xfrm>
            <a:off x="304800" y="1676400"/>
            <a:ext cx="2819400" cy="2282825"/>
          </a:xfrm>
          <a:prstGeom prst="rect">
            <a:avLst/>
          </a:prstGeom>
          <a:noFill/>
          <a:ln w="9525">
            <a:noFill/>
            <a:miter lim="800000"/>
            <a:headEnd/>
            <a:tailEnd/>
          </a:ln>
          <a:effectLst/>
        </p:spPr>
        <p:txBody>
          <a:bodyPr>
            <a:spAutoFit/>
          </a:bodyPr>
          <a:lstStyle/>
          <a:p>
            <a:r>
              <a:rPr lang="en-GB" noProof="1">
                <a:solidFill>
                  <a:schemeClr val="bg1"/>
                </a:solidFill>
                <a:latin typeface="Arial" charset="0"/>
              </a:rPr>
              <a:t>1. Human life is a gift from God, only God can take it away. The timing of death should be left to God.</a:t>
            </a:r>
            <a:endParaRPr lang="en-GB">
              <a:solidFill>
                <a:schemeClr val="bg1"/>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pic>
        <p:nvPicPr>
          <p:cNvPr id="12290" name="Picture 2" descr="Collage_euthanasia20010724"/>
          <p:cNvPicPr>
            <a:picLocks noChangeAspect="1" noChangeArrowheads="1"/>
          </p:cNvPicPr>
          <p:nvPr/>
        </p:nvPicPr>
        <p:blipFill>
          <a:blip r:embed="rId2" cstate="print"/>
          <a:srcRect/>
          <a:stretch>
            <a:fillRect/>
          </a:stretch>
        </p:blipFill>
        <p:spPr bwMode="auto">
          <a:xfrm>
            <a:off x="4071274" y="1600201"/>
            <a:ext cx="4729825" cy="2764904"/>
          </a:xfrm>
          <a:prstGeom prst="rect">
            <a:avLst/>
          </a:prstGeom>
          <a:noFill/>
        </p:spPr>
      </p:pic>
      <p:sp>
        <p:nvSpPr>
          <p:cNvPr id="12291" name="Rectangle 3"/>
          <p:cNvSpPr>
            <a:spLocks noChangeArrowheads="1"/>
          </p:cNvSpPr>
          <p:nvPr/>
        </p:nvSpPr>
        <p:spPr bwMode="auto">
          <a:xfrm>
            <a:off x="228600" y="457200"/>
            <a:ext cx="8534400" cy="457200"/>
          </a:xfrm>
          <a:prstGeom prst="rect">
            <a:avLst/>
          </a:prstGeom>
          <a:noFill/>
          <a:ln w="9525">
            <a:noFill/>
            <a:miter lim="800000"/>
            <a:headEnd/>
            <a:tailEnd/>
          </a:ln>
          <a:effectLst/>
        </p:spPr>
        <p:txBody>
          <a:bodyPr>
            <a:spAutoFit/>
          </a:bodyPr>
          <a:lstStyle/>
          <a:p>
            <a:r>
              <a:rPr lang="en-GB" b="1" noProof="1">
                <a:solidFill>
                  <a:schemeClr val="bg1"/>
                </a:solidFill>
                <a:latin typeface="Arial" charset="0"/>
              </a:rPr>
              <a:t>Why are Christians </a:t>
            </a:r>
            <a:r>
              <a:rPr lang="en-GB" b="1">
                <a:solidFill>
                  <a:schemeClr val="bg1"/>
                </a:solidFill>
                <a:latin typeface="Arial" charset="0"/>
              </a:rPr>
              <a:t>often </a:t>
            </a:r>
            <a:r>
              <a:rPr lang="en-GB" b="1" noProof="1">
                <a:solidFill>
                  <a:schemeClr val="bg1"/>
                </a:solidFill>
                <a:latin typeface="Arial" charset="0"/>
              </a:rPr>
              <a:t>opposed to euthanasia?</a:t>
            </a:r>
            <a:endParaRPr lang="en-GB" b="1">
              <a:solidFill>
                <a:schemeClr val="bg1"/>
              </a:solidFill>
              <a:latin typeface="Arial" charset="0"/>
            </a:endParaRPr>
          </a:p>
        </p:txBody>
      </p:sp>
      <p:sp>
        <p:nvSpPr>
          <p:cNvPr id="12292" name="Rectangle 4"/>
          <p:cNvSpPr>
            <a:spLocks noChangeArrowheads="1"/>
          </p:cNvSpPr>
          <p:nvPr/>
        </p:nvSpPr>
        <p:spPr bwMode="auto">
          <a:xfrm>
            <a:off x="304800" y="1676400"/>
            <a:ext cx="3475112" cy="3785652"/>
          </a:xfrm>
          <a:prstGeom prst="rect">
            <a:avLst/>
          </a:prstGeom>
          <a:noFill/>
          <a:ln w="9525">
            <a:noFill/>
            <a:miter lim="800000"/>
            <a:headEnd/>
            <a:tailEnd/>
          </a:ln>
          <a:effectLst/>
        </p:spPr>
        <p:txBody>
          <a:bodyPr wrap="square">
            <a:spAutoFit/>
          </a:bodyPr>
          <a:lstStyle/>
          <a:p>
            <a:r>
              <a:rPr lang="en-GB" noProof="1">
                <a:solidFill>
                  <a:schemeClr val="bg1"/>
                </a:solidFill>
                <a:latin typeface="Arial" charset="0"/>
              </a:rPr>
              <a:t>2. In the Bible (1 Corinthians 3:16) St Paul says that the body is the </a:t>
            </a:r>
            <a:r>
              <a:rPr lang="en-GB" noProof="1" smtClean="0">
                <a:solidFill>
                  <a:schemeClr val="bg1"/>
                </a:solidFill>
                <a:latin typeface="Arial" charset="0"/>
              </a:rPr>
              <a:t>‘temple </a:t>
            </a:r>
            <a:r>
              <a:rPr lang="en-GB" noProof="1">
                <a:solidFill>
                  <a:schemeClr val="bg1"/>
                </a:solidFill>
                <a:latin typeface="Arial" charset="0"/>
              </a:rPr>
              <a:t>of the Holy </a:t>
            </a:r>
            <a:r>
              <a:rPr lang="en-GB" noProof="1" smtClean="0">
                <a:solidFill>
                  <a:schemeClr val="bg1"/>
                </a:solidFill>
                <a:latin typeface="Arial" charset="0"/>
              </a:rPr>
              <a:t>Spirit’. </a:t>
            </a:r>
            <a:r>
              <a:rPr lang="en-GB" noProof="1">
                <a:solidFill>
                  <a:schemeClr val="bg1"/>
                </a:solidFill>
                <a:latin typeface="Arial" charset="0"/>
              </a:rPr>
              <a:t>This means that the body is holy and should not be destroyed for any reason.</a:t>
            </a:r>
            <a:endParaRPr lang="en-GB" dirty="0">
              <a:solidFill>
                <a:schemeClr val="bg1"/>
              </a:solidFill>
            </a:endParaRPr>
          </a:p>
          <a:p>
            <a:endParaRPr lang="en-GB"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pic>
        <p:nvPicPr>
          <p:cNvPr id="13314" name="Picture 2" descr="Collage_euthanasia20010724"/>
          <p:cNvPicPr>
            <a:picLocks noChangeAspect="1" noChangeArrowheads="1"/>
          </p:cNvPicPr>
          <p:nvPr/>
        </p:nvPicPr>
        <p:blipFill>
          <a:blip r:embed="rId2" cstate="print"/>
          <a:srcRect/>
          <a:stretch>
            <a:fillRect/>
          </a:stretch>
        </p:blipFill>
        <p:spPr bwMode="auto">
          <a:xfrm>
            <a:off x="4933546" y="1600201"/>
            <a:ext cx="3867554" cy="2260848"/>
          </a:xfrm>
          <a:prstGeom prst="rect">
            <a:avLst/>
          </a:prstGeom>
          <a:noFill/>
        </p:spPr>
      </p:pic>
      <p:sp>
        <p:nvSpPr>
          <p:cNvPr id="13315" name="Rectangle 3"/>
          <p:cNvSpPr>
            <a:spLocks noChangeArrowheads="1"/>
          </p:cNvSpPr>
          <p:nvPr/>
        </p:nvSpPr>
        <p:spPr bwMode="auto">
          <a:xfrm>
            <a:off x="228600" y="457200"/>
            <a:ext cx="8534400" cy="457200"/>
          </a:xfrm>
          <a:prstGeom prst="rect">
            <a:avLst/>
          </a:prstGeom>
          <a:noFill/>
          <a:ln w="9525">
            <a:noFill/>
            <a:miter lim="800000"/>
            <a:headEnd/>
            <a:tailEnd/>
          </a:ln>
          <a:effectLst/>
        </p:spPr>
        <p:txBody>
          <a:bodyPr>
            <a:spAutoFit/>
          </a:bodyPr>
          <a:lstStyle/>
          <a:p>
            <a:r>
              <a:rPr lang="en-GB" b="1" noProof="1">
                <a:solidFill>
                  <a:schemeClr val="bg1"/>
                </a:solidFill>
                <a:latin typeface="Arial" charset="0"/>
              </a:rPr>
              <a:t>Why are Christians </a:t>
            </a:r>
            <a:r>
              <a:rPr lang="en-GB" b="1">
                <a:solidFill>
                  <a:schemeClr val="bg1"/>
                </a:solidFill>
                <a:latin typeface="Arial" charset="0"/>
              </a:rPr>
              <a:t>often </a:t>
            </a:r>
            <a:r>
              <a:rPr lang="en-GB" b="1" noProof="1">
                <a:solidFill>
                  <a:schemeClr val="bg1"/>
                </a:solidFill>
                <a:latin typeface="Arial" charset="0"/>
              </a:rPr>
              <a:t>opposed to euthanasia?</a:t>
            </a:r>
            <a:endParaRPr lang="en-GB" b="1">
              <a:solidFill>
                <a:schemeClr val="bg1"/>
              </a:solidFill>
              <a:latin typeface="Arial" charset="0"/>
            </a:endParaRPr>
          </a:p>
        </p:txBody>
      </p:sp>
      <p:sp>
        <p:nvSpPr>
          <p:cNvPr id="13316" name="Rectangle 4"/>
          <p:cNvSpPr>
            <a:spLocks noChangeArrowheads="1"/>
          </p:cNvSpPr>
          <p:nvPr/>
        </p:nvSpPr>
        <p:spPr bwMode="auto">
          <a:xfrm>
            <a:off x="304800" y="1676400"/>
            <a:ext cx="3979168" cy="2677656"/>
          </a:xfrm>
          <a:prstGeom prst="rect">
            <a:avLst/>
          </a:prstGeom>
          <a:noFill/>
          <a:ln w="9525">
            <a:noFill/>
            <a:miter lim="800000"/>
            <a:headEnd/>
            <a:tailEnd/>
          </a:ln>
          <a:effectLst/>
        </p:spPr>
        <p:txBody>
          <a:bodyPr wrap="square">
            <a:spAutoFit/>
          </a:bodyPr>
          <a:lstStyle/>
          <a:p>
            <a:r>
              <a:rPr lang="en-GB" noProof="1">
                <a:solidFill>
                  <a:schemeClr val="bg1"/>
                </a:solidFill>
                <a:latin typeface="Arial" charset="0"/>
              </a:rPr>
              <a:t>3. Christians believe in </a:t>
            </a:r>
            <a:r>
              <a:rPr lang="en-GB" noProof="1" smtClean="0">
                <a:solidFill>
                  <a:schemeClr val="bg1"/>
                </a:solidFill>
                <a:latin typeface="Arial" charset="0"/>
              </a:rPr>
              <a:t>God’s Plan. </a:t>
            </a:r>
            <a:r>
              <a:rPr lang="en-GB" noProof="1">
                <a:solidFill>
                  <a:schemeClr val="bg1"/>
                </a:solidFill>
                <a:latin typeface="Arial" charset="0"/>
              </a:rPr>
              <a:t>Because of this they do not accept that ending life prematurely is reasonable. Suffering may be serving some purpose.</a:t>
            </a:r>
            <a:endParaRPr lang="en-GB" dirty="0">
              <a:solidFill>
                <a:schemeClr val="bg1"/>
              </a:solidFill>
            </a:endParaRPr>
          </a:p>
          <a:p>
            <a:endParaRPr lang="en-GB"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pic>
        <p:nvPicPr>
          <p:cNvPr id="14338" name="Picture 2" descr="Collage_euthanasia20010724"/>
          <p:cNvPicPr>
            <a:picLocks noChangeAspect="1" noChangeArrowheads="1"/>
          </p:cNvPicPr>
          <p:nvPr/>
        </p:nvPicPr>
        <p:blipFill>
          <a:blip r:embed="rId2" cstate="print"/>
          <a:srcRect/>
          <a:stretch>
            <a:fillRect/>
          </a:stretch>
        </p:blipFill>
        <p:spPr bwMode="auto">
          <a:xfrm>
            <a:off x="3657600" y="1600200"/>
            <a:ext cx="5143500" cy="3006725"/>
          </a:xfrm>
          <a:prstGeom prst="rect">
            <a:avLst/>
          </a:prstGeom>
          <a:noFill/>
        </p:spPr>
      </p:pic>
      <p:sp>
        <p:nvSpPr>
          <p:cNvPr id="14339" name="Rectangle 3"/>
          <p:cNvSpPr>
            <a:spLocks noChangeArrowheads="1"/>
          </p:cNvSpPr>
          <p:nvPr/>
        </p:nvSpPr>
        <p:spPr bwMode="auto">
          <a:xfrm>
            <a:off x="228600" y="457200"/>
            <a:ext cx="8534400" cy="457200"/>
          </a:xfrm>
          <a:prstGeom prst="rect">
            <a:avLst/>
          </a:prstGeom>
          <a:noFill/>
          <a:ln w="9525">
            <a:noFill/>
            <a:miter lim="800000"/>
            <a:headEnd/>
            <a:tailEnd/>
          </a:ln>
          <a:effectLst/>
        </p:spPr>
        <p:txBody>
          <a:bodyPr>
            <a:spAutoFit/>
          </a:bodyPr>
          <a:lstStyle/>
          <a:p>
            <a:r>
              <a:rPr lang="en-GB" b="1" noProof="1">
                <a:solidFill>
                  <a:schemeClr val="bg1"/>
                </a:solidFill>
                <a:latin typeface="Arial" charset="0"/>
              </a:rPr>
              <a:t>Why are Christians </a:t>
            </a:r>
            <a:r>
              <a:rPr lang="en-GB" b="1">
                <a:solidFill>
                  <a:schemeClr val="bg1"/>
                </a:solidFill>
                <a:latin typeface="Arial" charset="0"/>
              </a:rPr>
              <a:t>often </a:t>
            </a:r>
            <a:r>
              <a:rPr lang="en-GB" b="1" noProof="1">
                <a:solidFill>
                  <a:schemeClr val="bg1"/>
                </a:solidFill>
                <a:latin typeface="Arial" charset="0"/>
              </a:rPr>
              <a:t>opposed to euthanasia?</a:t>
            </a:r>
            <a:endParaRPr lang="en-GB" b="1">
              <a:solidFill>
                <a:schemeClr val="bg1"/>
              </a:solidFill>
              <a:latin typeface="Arial" charset="0"/>
            </a:endParaRPr>
          </a:p>
        </p:txBody>
      </p:sp>
      <p:sp>
        <p:nvSpPr>
          <p:cNvPr id="14340" name="Rectangle 4"/>
          <p:cNvSpPr>
            <a:spLocks noChangeArrowheads="1"/>
          </p:cNvSpPr>
          <p:nvPr/>
        </p:nvSpPr>
        <p:spPr bwMode="auto">
          <a:xfrm>
            <a:off x="323528" y="1889205"/>
            <a:ext cx="3043064" cy="2677656"/>
          </a:xfrm>
          <a:prstGeom prst="rect">
            <a:avLst/>
          </a:prstGeom>
          <a:noFill/>
          <a:ln w="9525">
            <a:noFill/>
            <a:miter lim="800000"/>
            <a:headEnd/>
            <a:tailEnd/>
          </a:ln>
          <a:effectLst/>
        </p:spPr>
        <p:txBody>
          <a:bodyPr wrap="square">
            <a:spAutoFit/>
          </a:bodyPr>
          <a:lstStyle/>
          <a:p>
            <a:r>
              <a:rPr lang="en-GB" noProof="1">
                <a:solidFill>
                  <a:schemeClr val="bg1"/>
                </a:solidFill>
                <a:latin typeface="Arial" charset="0"/>
              </a:rPr>
              <a:t>4. The </a:t>
            </a:r>
            <a:r>
              <a:rPr lang="en-GB" b="1" noProof="1">
                <a:solidFill>
                  <a:schemeClr val="bg1"/>
                </a:solidFill>
                <a:latin typeface="Arial" charset="0"/>
              </a:rPr>
              <a:t>Hospice Movement</a:t>
            </a:r>
            <a:r>
              <a:rPr lang="en-GB" noProof="1">
                <a:solidFill>
                  <a:schemeClr val="bg1"/>
                </a:solidFill>
                <a:latin typeface="Arial" charset="0"/>
              </a:rPr>
              <a:t> seeks to provide a peaceful and comfortable environment for people to die in.</a:t>
            </a:r>
            <a:endParaRPr lang="en-GB" dirty="0">
              <a:solidFill>
                <a:schemeClr val="bg1"/>
              </a:solidFill>
            </a:endParaRPr>
          </a:p>
          <a:p>
            <a:endParaRPr lang="en-GB"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chemeClr val="tx1"/>
            </a:gs>
          </a:gsLst>
          <a:lin ang="2700000" scaled="1"/>
        </a:gradFill>
        <a:effectLst/>
      </p:bgPr>
    </p:bg>
    <p:spTree>
      <p:nvGrpSpPr>
        <p:cNvPr id="1" name=""/>
        <p:cNvGrpSpPr/>
        <p:nvPr/>
      </p:nvGrpSpPr>
      <p:grpSpPr>
        <a:xfrm>
          <a:off x="0" y="0"/>
          <a:ext cx="0" cy="0"/>
          <a:chOff x="0" y="0"/>
          <a:chExt cx="0" cy="0"/>
        </a:xfrm>
      </p:grpSpPr>
      <p:pic>
        <p:nvPicPr>
          <p:cNvPr id="47106" name="Picture 2" descr="http://static.guim.co.uk/sys-images/Guardian/Pix/pictures/2013/3/17/1363542628950/Pope-Francis-01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66906"/>
            <a:ext cx="8242988" cy="4949392"/>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4"/>
          <p:cNvSpPr>
            <a:spLocks noChangeArrowheads="1"/>
          </p:cNvSpPr>
          <p:nvPr/>
        </p:nvSpPr>
        <p:spPr bwMode="auto">
          <a:xfrm>
            <a:off x="457200" y="762000"/>
            <a:ext cx="3810000" cy="5035550"/>
          </a:xfrm>
          <a:prstGeom prst="rect">
            <a:avLst/>
          </a:prstGeom>
          <a:noFill/>
          <a:ln w="9525">
            <a:noFill/>
            <a:miter lim="800000"/>
            <a:headEnd/>
            <a:tailEnd/>
          </a:ln>
          <a:effectLst/>
        </p:spPr>
        <p:txBody>
          <a:bodyPr>
            <a:spAutoFit/>
          </a:bodyPr>
          <a:lstStyle/>
          <a:p>
            <a:r>
              <a:rPr lang="en-GB" sz="3600" noProof="1">
                <a:solidFill>
                  <a:schemeClr val="bg1"/>
                </a:solidFill>
                <a:latin typeface="Arial Rounded MT Bold" pitchFamily="34" charset="0"/>
              </a:rPr>
              <a:t>Roman Catholics are opposed to all forms of euthanasia. They believe very strongly in the sanctity of life.</a:t>
            </a:r>
            <a:endParaRPr lang="en-GB" sz="360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08720"/>
            <a:ext cx="7560840" cy="3539430"/>
          </a:xfrm>
          <a:prstGeom prst="rect">
            <a:avLst/>
          </a:prstGeom>
          <a:noFill/>
        </p:spPr>
        <p:txBody>
          <a:bodyPr wrap="square" rtlCol="0">
            <a:spAutoFit/>
          </a:bodyPr>
          <a:lstStyle/>
          <a:p>
            <a:pPr algn="ctr"/>
            <a:r>
              <a:rPr lang="en-GB" sz="3200" b="1" dirty="0" smtClean="0">
                <a:solidFill>
                  <a:schemeClr val="bg1">
                    <a:lumMod val="95000"/>
                  </a:schemeClr>
                </a:solidFill>
                <a:latin typeface="Segoe UI" pitchFamily="34" charset="0"/>
                <a:cs typeface="Segoe UI" pitchFamily="34" charset="0"/>
              </a:rPr>
              <a:t>The use of animals in medical research</a:t>
            </a:r>
          </a:p>
          <a:p>
            <a:endParaRPr lang="en-GB" b="1" dirty="0" smtClean="0">
              <a:solidFill>
                <a:schemeClr val="bg1">
                  <a:lumMod val="95000"/>
                </a:schemeClr>
              </a:solidFill>
              <a:latin typeface="Segoe UI" pitchFamily="34" charset="0"/>
              <a:cs typeface="Segoe UI" pitchFamily="34" charset="0"/>
            </a:endParaRPr>
          </a:p>
          <a:p>
            <a:pPr>
              <a:buFont typeface="Arial" charset="0"/>
              <a:buChar char="•"/>
            </a:pPr>
            <a:r>
              <a:rPr lang="en-GB" b="1" dirty="0" smtClean="0">
                <a:solidFill>
                  <a:schemeClr val="bg1">
                    <a:lumMod val="95000"/>
                  </a:schemeClr>
                </a:solidFill>
                <a:latin typeface="Segoe UI" pitchFamily="34" charset="0"/>
                <a:cs typeface="Segoe UI" pitchFamily="34" charset="0"/>
              </a:rPr>
              <a:t>The Bible teaches human superiority. Some animal  rights groups would regard this as ‘species-</a:t>
            </a:r>
            <a:r>
              <a:rPr lang="en-GB" b="1" dirty="0" err="1" smtClean="0">
                <a:solidFill>
                  <a:schemeClr val="bg1">
                    <a:lumMod val="95000"/>
                  </a:schemeClr>
                </a:solidFill>
                <a:latin typeface="Segoe UI" pitchFamily="34" charset="0"/>
                <a:cs typeface="Segoe UI" pitchFamily="34" charset="0"/>
              </a:rPr>
              <a:t>ist</a:t>
            </a:r>
            <a:r>
              <a:rPr lang="en-GB" b="1" dirty="0" smtClean="0">
                <a:solidFill>
                  <a:schemeClr val="bg1">
                    <a:lumMod val="95000"/>
                  </a:schemeClr>
                </a:solidFill>
                <a:latin typeface="Segoe UI" pitchFamily="34" charset="0"/>
                <a:cs typeface="Segoe UI" pitchFamily="34" charset="0"/>
              </a:rPr>
              <a:t>’</a:t>
            </a:r>
          </a:p>
          <a:p>
            <a:pPr>
              <a:buFont typeface="Arial" charset="0"/>
              <a:buChar char="•"/>
            </a:pPr>
            <a:endParaRPr lang="en-GB" b="1" dirty="0" smtClean="0">
              <a:solidFill>
                <a:schemeClr val="bg1">
                  <a:lumMod val="95000"/>
                </a:schemeClr>
              </a:solidFill>
              <a:latin typeface="Segoe UI" pitchFamily="34" charset="0"/>
              <a:cs typeface="Segoe UI" pitchFamily="34" charset="0"/>
            </a:endParaRPr>
          </a:p>
          <a:p>
            <a:pPr>
              <a:buFont typeface="Arial" charset="0"/>
              <a:buChar char="•"/>
            </a:pPr>
            <a:r>
              <a:rPr lang="en-GB" b="1" dirty="0" smtClean="0">
                <a:solidFill>
                  <a:schemeClr val="bg1">
                    <a:lumMod val="95000"/>
                  </a:schemeClr>
                </a:solidFill>
                <a:latin typeface="Segoe UI" pitchFamily="34" charset="0"/>
                <a:cs typeface="Segoe UI" pitchFamily="34" charset="0"/>
              </a:rPr>
              <a:t>Christ taught compassion and that God was aware of all living creatures</a:t>
            </a:r>
          </a:p>
          <a:p>
            <a:pPr>
              <a:buFont typeface="Arial" charset="0"/>
              <a:buChar char="•"/>
            </a:pPr>
            <a:endParaRPr lang="en-GB" b="1" dirty="0" smtClean="0">
              <a:solidFill>
                <a:schemeClr val="bg1">
                  <a:lumMod val="95000"/>
                </a:schemeClr>
              </a:solidFill>
              <a:latin typeface="Segoe UI" pitchFamily="34" charset="0"/>
              <a:cs typeface="Segoe UI" pitchFamily="34" charset="0"/>
            </a:endParaRPr>
          </a:p>
          <a:p>
            <a:pPr>
              <a:buFont typeface="Arial" charset="0"/>
              <a:buChar char="•"/>
            </a:pPr>
            <a:endParaRPr lang="en-GB" b="1" dirty="0">
              <a:solidFill>
                <a:schemeClr val="bg1">
                  <a:lumMod val="95000"/>
                </a:schemeClr>
              </a:solidFill>
              <a:latin typeface="Segoe UI" pitchFamily="34" charset="0"/>
              <a:cs typeface="Segoe UI" pitchFamily="34" charset="0"/>
            </a:endParaRPr>
          </a:p>
        </p:txBody>
      </p:sp>
      <p:pic>
        <p:nvPicPr>
          <p:cNvPr id="68610" name="Picture 2" descr="http://www.saawinternational.org/mouseinject.jpg"/>
          <p:cNvPicPr>
            <a:picLocks noChangeAspect="1" noChangeArrowheads="1"/>
          </p:cNvPicPr>
          <p:nvPr/>
        </p:nvPicPr>
        <p:blipFill>
          <a:blip r:embed="rId2" cstate="print"/>
          <a:srcRect/>
          <a:stretch>
            <a:fillRect/>
          </a:stretch>
        </p:blipFill>
        <p:spPr bwMode="auto">
          <a:xfrm>
            <a:off x="2843808" y="3789040"/>
            <a:ext cx="2592288" cy="277158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alphaModFix amt="56000"/>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304800"/>
            <a:ext cx="7772400" cy="1143000"/>
          </a:xfrm>
        </p:spPr>
        <p:txBody>
          <a:bodyPr/>
          <a:lstStyle/>
          <a:p>
            <a:r>
              <a:rPr lang="en-GB" dirty="0">
                <a:latin typeface="Adamsky SF" pitchFamily="2" charset="0"/>
              </a:rPr>
              <a:t>Christian views</a:t>
            </a:r>
          </a:p>
        </p:txBody>
      </p:sp>
      <p:sp>
        <p:nvSpPr>
          <p:cNvPr id="60419" name="Rectangle 3"/>
          <p:cNvSpPr>
            <a:spLocks noGrp="1" noChangeArrowheads="1"/>
          </p:cNvSpPr>
          <p:nvPr>
            <p:ph type="body" idx="1"/>
          </p:nvPr>
        </p:nvSpPr>
        <p:spPr>
          <a:xfrm>
            <a:off x="685800" y="1600200"/>
            <a:ext cx="7772400" cy="4495800"/>
          </a:xfrm>
        </p:spPr>
        <p:txBody>
          <a:bodyPr/>
          <a:lstStyle/>
          <a:p>
            <a:pPr algn="just">
              <a:buNone/>
            </a:pPr>
            <a:r>
              <a:rPr lang="en-GB" sz="2800" dirty="0" smtClean="0">
                <a:solidFill>
                  <a:srgbClr val="000000"/>
                </a:solidFill>
                <a:latin typeface="Arial Rounded MT Bold" pitchFamily="34" charset="0"/>
              </a:rPr>
              <a:t>   The Book of Genesis says, </a:t>
            </a:r>
            <a:r>
              <a:rPr lang="en-GB" sz="2800" dirty="0">
                <a:solidFill>
                  <a:srgbClr val="000000"/>
                </a:solidFill>
                <a:latin typeface="Arial Rounded MT Bold" pitchFamily="34" charset="0"/>
              </a:rPr>
              <a:t>‘I will make humans to have </a:t>
            </a:r>
            <a:r>
              <a:rPr lang="en-GB" sz="2800" b="1" dirty="0">
                <a:solidFill>
                  <a:srgbClr val="000000"/>
                </a:solidFill>
                <a:latin typeface="Arial Rounded MT Bold" pitchFamily="34" charset="0"/>
              </a:rPr>
              <a:t>dominion </a:t>
            </a:r>
            <a:r>
              <a:rPr lang="en-GB" sz="2800" dirty="0">
                <a:solidFill>
                  <a:srgbClr val="000000"/>
                </a:solidFill>
                <a:latin typeface="Arial Rounded MT Bold" pitchFamily="34" charset="0"/>
              </a:rPr>
              <a:t>over the fish in the sea, the birds of the air, the cattle, and all the wild animals on the Earth. Humans will spread over the earth and </a:t>
            </a:r>
            <a:r>
              <a:rPr lang="en-GB" sz="2800" b="1" dirty="0">
                <a:solidFill>
                  <a:srgbClr val="000000"/>
                </a:solidFill>
                <a:latin typeface="Arial Rounded MT Bold" pitchFamily="34" charset="0"/>
              </a:rPr>
              <a:t>subdue </a:t>
            </a:r>
            <a:r>
              <a:rPr lang="en-GB" sz="2800" dirty="0">
                <a:solidFill>
                  <a:srgbClr val="000000"/>
                </a:solidFill>
                <a:latin typeface="Arial Rounded MT Bold" pitchFamily="34" charset="0"/>
              </a:rPr>
              <a:t>it’.</a:t>
            </a:r>
          </a:p>
          <a:p>
            <a:pPr algn="just"/>
            <a:endParaRPr lang="en-GB" sz="2800" dirty="0">
              <a:solidFill>
                <a:srgbClr val="000000"/>
              </a:solidFill>
              <a:latin typeface="Arial Rounded MT Bold" pitchFamily="34" charset="0"/>
            </a:endParaRPr>
          </a:p>
          <a:p>
            <a:pPr algn="just"/>
            <a:r>
              <a:rPr lang="en-GB" sz="2800" b="1" u="sng" dirty="0">
                <a:solidFill>
                  <a:srgbClr val="000000"/>
                </a:solidFill>
                <a:latin typeface="Arial Rounded MT Bold" pitchFamily="34" charset="0"/>
              </a:rPr>
              <a:t>Dominion</a:t>
            </a:r>
            <a:r>
              <a:rPr lang="en-GB" sz="2800" dirty="0">
                <a:solidFill>
                  <a:srgbClr val="000000"/>
                </a:solidFill>
                <a:latin typeface="Arial Rounded MT Bold" pitchFamily="34" charset="0"/>
              </a:rPr>
              <a:t> means to rule over the earth.</a:t>
            </a:r>
          </a:p>
          <a:p>
            <a:r>
              <a:rPr lang="en-GB" sz="2800" b="1" u="sng" dirty="0">
                <a:solidFill>
                  <a:srgbClr val="000000"/>
                </a:solidFill>
                <a:latin typeface="Arial Rounded MT Bold" pitchFamily="34" charset="0"/>
              </a:rPr>
              <a:t>Subdue</a:t>
            </a:r>
            <a:r>
              <a:rPr lang="en-GB" sz="2800" b="1" dirty="0">
                <a:solidFill>
                  <a:srgbClr val="000000"/>
                </a:solidFill>
                <a:latin typeface="Arial Rounded MT Bold" pitchFamily="34" charset="0"/>
              </a:rPr>
              <a:t> </a:t>
            </a:r>
            <a:r>
              <a:rPr lang="en-GB" sz="2800" dirty="0">
                <a:solidFill>
                  <a:srgbClr val="000000"/>
                </a:solidFill>
                <a:latin typeface="Arial Rounded MT Bold" pitchFamily="34" charset="0"/>
              </a:rPr>
              <a:t>means to make obedient.</a:t>
            </a:r>
            <a:endParaRPr lang="en-GB" sz="2800" dirty="0">
              <a:solidFill>
                <a:schemeClr val="tx2"/>
              </a:solidFill>
              <a:latin typeface="Adamsky SF"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anim calcmode="lin" valueType="num">
                                      <p:cBhvr additive="base">
                                        <p:cTn id="13"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 calcmode="lin" valueType="num">
                                      <p:cBhvr additive="base">
                                        <p:cTn id="19"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alphaModFix amt="65000"/>
            <a:lum/>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11560" y="116632"/>
            <a:ext cx="7772400" cy="1143000"/>
          </a:xfrm>
        </p:spPr>
        <p:txBody>
          <a:bodyPr/>
          <a:lstStyle/>
          <a:p>
            <a:r>
              <a:rPr lang="en-GB" dirty="0">
                <a:latin typeface="Adamsky SF" pitchFamily="2" charset="0"/>
              </a:rPr>
              <a:t>Christian views</a:t>
            </a:r>
          </a:p>
        </p:txBody>
      </p:sp>
      <p:sp>
        <p:nvSpPr>
          <p:cNvPr id="63491" name="Rectangle 3"/>
          <p:cNvSpPr>
            <a:spLocks noGrp="1" noChangeArrowheads="1"/>
          </p:cNvSpPr>
          <p:nvPr>
            <p:ph type="body" idx="1"/>
          </p:nvPr>
        </p:nvSpPr>
        <p:spPr>
          <a:xfrm>
            <a:off x="359024" y="1124744"/>
            <a:ext cx="8784976" cy="4495800"/>
          </a:xfrm>
        </p:spPr>
        <p:txBody>
          <a:bodyPr/>
          <a:lstStyle/>
          <a:p>
            <a:pPr algn="just">
              <a:lnSpc>
                <a:spcPct val="90000"/>
              </a:lnSpc>
            </a:pPr>
            <a:r>
              <a:rPr lang="en-GB" sz="2800" b="1" dirty="0">
                <a:solidFill>
                  <a:srgbClr val="000000"/>
                </a:solidFill>
                <a:latin typeface="Arial Rounded MT Bold" pitchFamily="34" charset="0"/>
              </a:rPr>
              <a:t>Pope John-Paul 2 said, ‘</a:t>
            </a:r>
            <a:r>
              <a:rPr lang="en-GB" sz="2800" dirty="0">
                <a:solidFill>
                  <a:srgbClr val="000000"/>
                </a:solidFill>
                <a:latin typeface="Arial Rounded MT Bold" pitchFamily="34" charset="0"/>
              </a:rPr>
              <a:t>Scientists must abandon laboratories and factories of death</a:t>
            </a:r>
            <a:r>
              <a:rPr lang="en-GB" sz="2800" dirty="0" smtClean="0">
                <a:solidFill>
                  <a:srgbClr val="000000"/>
                </a:solidFill>
                <a:latin typeface="Arial Rounded MT Bold" pitchFamily="34" charset="0"/>
              </a:rPr>
              <a:t>.’</a:t>
            </a:r>
          </a:p>
          <a:p>
            <a:pPr>
              <a:lnSpc>
                <a:spcPct val="90000"/>
              </a:lnSpc>
            </a:pPr>
            <a:r>
              <a:rPr lang="en-GB" sz="2800" dirty="0" smtClean="0">
                <a:solidFill>
                  <a:srgbClr val="000000"/>
                </a:solidFill>
                <a:latin typeface="Arial Rounded MT Bold" pitchFamily="34" charset="0"/>
              </a:rPr>
              <a:t>‘Medical and scientific experimentation on animals is morally acceptable if it remains within reasonable limits and contributes to caring for or saving human lives’ (Catholic catechism)</a:t>
            </a:r>
          </a:p>
          <a:p>
            <a:pPr>
              <a:lnSpc>
                <a:spcPct val="90000"/>
              </a:lnSpc>
            </a:pPr>
            <a:r>
              <a:rPr lang="en-GB" sz="2800" dirty="0" smtClean="0">
                <a:solidFill>
                  <a:srgbClr val="000000"/>
                </a:solidFill>
                <a:latin typeface="Arial Rounded MT Bold" pitchFamily="34" charset="0"/>
              </a:rPr>
              <a:t>‘Human beings have both an affinity with and an obligation to animals’ (Church of England report)</a:t>
            </a:r>
            <a:endParaRPr lang="en-GB" sz="2800" dirty="0">
              <a:solidFill>
                <a:srgbClr val="000000"/>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alphaModFix amt="63000"/>
            <a:lum/>
          </a:blip>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304800"/>
            <a:ext cx="7772400" cy="1143000"/>
          </a:xfrm>
        </p:spPr>
        <p:txBody>
          <a:bodyPr/>
          <a:lstStyle/>
          <a:p>
            <a:r>
              <a:rPr lang="en-GB">
                <a:latin typeface="Adamsky SF" pitchFamily="2" charset="0"/>
              </a:rPr>
              <a:t>Christian views</a:t>
            </a:r>
          </a:p>
        </p:txBody>
      </p:sp>
      <p:sp>
        <p:nvSpPr>
          <p:cNvPr id="65539" name="Rectangle 3"/>
          <p:cNvSpPr>
            <a:spLocks noGrp="1" noChangeArrowheads="1"/>
          </p:cNvSpPr>
          <p:nvPr>
            <p:ph type="body" idx="1"/>
          </p:nvPr>
        </p:nvSpPr>
        <p:spPr>
          <a:xfrm>
            <a:off x="685800" y="1600200"/>
            <a:ext cx="7772400" cy="4495800"/>
          </a:xfrm>
        </p:spPr>
        <p:txBody>
          <a:bodyPr/>
          <a:lstStyle/>
          <a:p>
            <a:pPr algn="just">
              <a:lnSpc>
                <a:spcPct val="90000"/>
              </a:lnSpc>
            </a:pPr>
            <a:r>
              <a:rPr lang="en-GB" sz="2800" b="1" dirty="0">
                <a:solidFill>
                  <a:srgbClr val="000000"/>
                </a:solidFill>
                <a:latin typeface="Arial Rounded MT Bold" pitchFamily="34" charset="0"/>
              </a:rPr>
              <a:t>Simon Phipps, former Bishop of London said, ‘</a:t>
            </a:r>
            <a:r>
              <a:rPr lang="en-GB" sz="2800" dirty="0">
                <a:solidFill>
                  <a:srgbClr val="000000"/>
                </a:solidFill>
                <a:latin typeface="Arial Rounded MT Bold" pitchFamily="34" charset="0"/>
              </a:rPr>
              <a:t>God is father and we are his children...Animals are part of God’s family. </a:t>
            </a:r>
            <a:r>
              <a:rPr lang="en-GB" sz="2800" b="1" dirty="0">
                <a:solidFill>
                  <a:srgbClr val="000000"/>
                </a:solidFill>
                <a:latin typeface="Arial Rounded MT Bold" pitchFamily="34" charset="0"/>
              </a:rPr>
              <a:t> </a:t>
            </a:r>
            <a:r>
              <a:rPr lang="en-GB" sz="2800" b="1" dirty="0" smtClean="0">
                <a:solidFill>
                  <a:srgbClr val="000000"/>
                </a:solidFill>
                <a:latin typeface="Arial Rounded MT Bold" pitchFamily="34" charset="0"/>
              </a:rPr>
              <a:t>.’</a:t>
            </a:r>
          </a:p>
          <a:p>
            <a:pPr algn="just">
              <a:lnSpc>
                <a:spcPct val="90000"/>
              </a:lnSpc>
            </a:pPr>
            <a:r>
              <a:rPr lang="en-GB" sz="2800" b="1" dirty="0" smtClean="0">
                <a:solidFill>
                  <a:srgbClr val="000000"/>
                </a:solidFill>
                <a:latin typeface="Arial Rounded MT Bold" pitchFamily="34" charset="0"/>
              </a:rPr>
              <a:t>St Francis of Assisi  felt that animals should be treated with compassion, just like Jesus helped the weak and helpless</a:t>
            </a:r>
          </a:p>
          <a:p>
            <a:pPr>
              <a:lnSpc>
                <a:spcPct val="90000"/>
              </a:lnSpc>
            </a:pPr>
            <a:r>
              <a:rPr lang="en-GB" sz="2800" b="1" dirty="0" smtClean="0">
                <a:solidFill>
                  <a:srgbClr val="000000"/>
                </a:solidFill>
                <a:latin typeface="Arial Rounded MT Bold" pitchFamily="34" charset="0"/>
              </a:rPr>
              <a:t>For many Christians the question of animal experimentation is a matter of individual conscience, rather than obeying church teaching</a:t>
            </a:r>
            <a:endParaRPr lang="en-GB" sz="2800" dirty="0">
              <a:solidFill>
                <a:srgbClr val="000000"/>
              </a:solidFill>
            </a:endParaRPr>
          </a:p>
          <a:p>
            <a:pPr algn="just">
              <a:lnSpc>
                <a:spcPct val="90000"/>
              </a:lnSpc>
            </a:pPr>
            <a:endParaRPr lang="en-GB" sz="2800" dirty="0">
              <a:solidFill>
                <a:srgbClr val="000000"/>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hlinkClick r:id="rId2"/>
          </p:cNvPr>
          <p:cNvPicPr>
            <a:picLocks noChangeAspect="1"/>
          </p:cNvPicPr>
          <p:nvPr/>
        </p:nvPicPr>
        <p:blipFill>
          <a:blip r:embed="rId3"/>
          <a:stretch>
            <a:fillRect/>
          </a:stretch>
        </p:blipFill>
        <p:spPr>
          <a:xfrm>
            <a:off x="0" y="-228600"/>
            <a:ext cx="9144000" cy="7315200"/>
          </a:xfrm>
          <a:prstGeom prst="rect">
            <a:avLst/>
          </a:prstGeom>
        </p:spPr>
      </p:pic>
      <p:sp>
        <p:nvSpPr>
          <p:cNvPr id="5" name="Rectangle 4"/>
          <p:cNvSpPr/>
          <p:nvPr/>
        </p:nvSpPr>
        <p:spPr>
          <a:xfrm>
            <a:off x="1115616" y="1772816"/>
            <a:ext cx="7427168" cy="584775"/>
          </a:xfrm>
          <a:prstGeom prst="rect">
            <a:avLst/>
          </a:prstGeom>
        </p:spPr>
        <p:txBody>
          <a:bodyPr wrap="square">
            <a:spAutoFit/>
          </a:bodyPr>
          <a:lstStyle/>
          <a:p>
            <a:pPr lvl="0" fontAlgn="auto">
              <a:spcBef>
                <a:spcPts val="0"/>
              </a:spcBef>
              <a:spcAft>
                <a:spcPts val="0"/>
              </a:spcAft>
            </a:pPr>
            <a:r>
              <a:rPr lang="en-GB" sz="3200" dirty="0" smtClean="0">
                <a:solidFill>
                  <a:prstClr val="white"/>
                </a:solidFill>
                <a:latin typeface="Calibri"/>
              </a:rPr>
              <a:t>Use this </a:t>
            </a:r>
            <a:r>
              <a:rPr lang="en-GB" sz="3200" dirty="0" err="1" smtClean="0">
                <a:solidFill>
                  <a:prstClr val="white"/>
                </a:solidFill>
                <a:latin typeface="Calibri"/>
              </a:rPr>
              <a:t>site:www.hbkgcsere.weebly.com</a:t>
            </a:r>
            <a:endParaRPr lang="en-GB" sz="3200" dirty="0">
              <a:solidFill>
                <a:prstClr val="white"/>
              </a:solidFill>
              <a:latin typeface="Calibri"/>
            </a:endParaRPr>
          </a:p>
        </p:txBody>
      </p:sp>
      <p:sp>
        <p:nvSpPr>
          <p:cNvPr id="6" name="TextBox 5"/>
          <p:cNvSpPr txBox="1"/>
          <p:nvPr/>
        </p:nvSpPr>
        <p:spPr>
          <a:xfrm>
            <a:off x="5373641" y="5036723"/>
            <a:ext cx="3322712" cy="1569660"/>
          </a:xfrm>
          <a:prstGeom prst="rect">
            <a:avLst/>
          </a:prstGeom>
          <a:noFill/>
        </p:spPr>
        <p:txBody>
          <a:bodyPr wrap="square" rtlCol="0">
            <a:spAutoFit/>
          </a:bodyPr>
          <a:lstStyle/>
          <a:p>
            <a:r>
              <a:rPr lang="en-GB" dirty="0" smtClean="0">
                <a:solidFill>
                  <a:schemeClr val="tx2">
                    <a:lumMod val="60000"/>
                    <a:lumOff val="40000"/>
                  </a:schemeClr>
                </a:solidFill>
              </a:rPr>
              <a:t>Twitter:</a:t>
            </a:r>
          </a:p>
          <a:p>
            <a:r>
              <a:rPr lang="en-GB" dirty="0" smtClean="0">
                <a:solidFill>
                  <a:schemeClr val="tx2">
                    <a:lumMod val="60000"/>
                    <a:lumOff val="40000"/>
                  </a:schemeClr>
                </a:solidFill>
              </a:rPr>
              <a:t>@</a:t>
            </a:r>
            <a:r>
              <a:rPr lang="en-GB" dirty="0" err="1" smtClean="0">
                <a:solidFill>
                  <a:schemeClr val="tx2">
                    <a:lumMod val="60000"/>
                    <a:lumOff val="40000"/>
                  </a:schemeClr>
                </a:solidFill>
              </a:rPr>
              <a:t>hbkre</a:t>
            </a:r>
            <a:endParaRPr lang="en-GB" dirty="0" smtClean="0">
              <a:solidFill>
                <a:schemeClr val="tx2">
                  <a:lumMod val="60000"/>
                  <a:lumOff val="40000"/>
                </a:schemeClr>
              </a:solidFill>
            </a:endParaRPr>
          </a:p>
          <a:p>
            <a:r>
              <a:rPr lang="en-GB" dirty="0" smtClean="0">
                <a:solidFill>
                  <a:schemeClr val="tx2">
                    <a:lumMod val="60000"/>
                    <a:lumOff val="40000"/>
                  </a:schemeClr>
                </a:solidFill>
              </a:rPr>
              <a:t>For revision updates and </a:t>
            </a:r>
            <a:r>
              <a:rPr lang="en-GB" dirty="0" err="1" smtClean="0">
                <a:solidFill>
                  <a:schemeClr val="tx2">
                    <a:lumMod val="60000"/>
                    <a:lumOff val="40000"/>
                  </a:schemeClr>
                </a:solidFill>
              </a:rPr>
              <a:t>bants</a:t>
            </a:r>
            <a:endParaRPr lang="en-GB" dirty="0">
              <a:solidFill>
                <a:schemeClr val="tx2">
                  <a:lumMod val="60000"/>
                  <a:lumOff val="40000"/>
                </a:schemeClr>
              </a:solidFill>
            </a:endParaRPr>
          </a:p>
        </p:txBody>
      </p:sp>
    </p:spTree>
    <p:extLst>
      <p:ext uri="{BB962C8B-B14F-4D97-AF65-F5344CB8AC3E}">
        <p14:creationId xmlns:p14="http://schemas.microsoft.com/office/powerpoint/2010/main" val="4216069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9000" contrast="31000"/>
                    </a14:imgEffect>
                  </a14:imgLayer>
                </a14:imgProps>
              </a:ext>
              <a:ext uri="{28A0092B-C50C-407E-A947-70E740481C1C}">
                <a14:useLocalDpi xmlns:a14="http://schemas.microsoft.com/office/drawing/2010/main" val="0"/>
              </a:ext>
            </a:extLst>
          </a:blip>
          <a:srcRect/>
          <a:stretch>
            <a:fillRect/>
          </a:stretch>
        </p:blipFill>
        <p:spPr bwMode="auto">
          <a:xfrm>
            <a:off x="0" y="-45306"/>
            <a:ext cx="8964488" cy="690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332656"/>
            <a:ext cx="8640960" cy="7848302"/>
          </a:xfrm>
          <a:prstGeom prst="rect">
            <a:avLst/>
          </a:prstGeom>
          <a:noFill/>
        </p:spPr>
        <p:txBody>
          <a:bodyPr wrap="square" rtlCol="0">
            <a:spAutoFit/>
          </a:bodyPr>
          <a:lstStyle/>
          <a:p>
            <a:pPr algn="ctr"/>
            <a:r>
              <a:rPr lang="en-GB" sz="2800" b="1" dirty="0" smtClean="0">
                <a:solidFill>
                  <a:schemeClr val="tx2">
                    <a:lumMod val="95000"/>
                    <a:lumOff val="5000"/>
                  </a:schemeClr>
                </a:solidFill>
                <a:latin typeface="Segoe UI" pitchFamily="34" charset="0"/>
                <a:cs typeface="Segoe UI" pitchFamily="34" charset="0"/>
              </a:rPr>
              <a:t>The Sanctity of Life</a:t>
            </a:r>
          </a:p>
          <a:p>
            <a:pPr algn="ctr"/>
            <a:endParaRPr lang="en-GB" sz="2800" b="1" dirty="0" smtClean="0">
              <a:solidFill>
                <a:schemeClr val="tx2">
                  <a:lumMod val="95000"/>
                  <a:lumOff val="5000"/>
                </a:schemeClr>
              </a:solidFill>
              <a:latin typeface="Segoe UI" pitchFamily="34" charset="0"/>
              <a:cs typeface="Segoe UI" pitchFamily="34" charset="0"/>
            </a:endParaRPr>
          </a:p>
          <a:p>
            <a:pPr>
              <a:buFont typeface="Arial" charset="0"/>
              <a:buChar char="•"/>
            </a:pPr>
            <a:r>
              <a:rPr lang="en-GB" sz="2800" dirty="0" smtClean="0">
                <a:solidFill>
                  <a:schemeClr val="tx2">
                    <a:lumMod val="95000"/>
                    <a:lumOff val="5000"/>
                  </a:schemeClr>
                </a:solidFill>
                <a:latin typeface="Segoe UI" pitchFamily="34" charset="0"/>
                <a:cs typeface="Segoe UI" pitchFamily="34" charset="0"/>
              </a:rPr>
              <a:t>Meaning something ‘special’ or ‘holy about life</a:t>
            </a:r>
          </a:p>
          <a:p>
            <a:endParaRPr lang="en-GB" sz="2800" dirty="0" smtClean="0">
              <a:solidFill>
                <a:schemeClr val="tx2">
                  <a:lumMod val="95000"/>
                  <a:lumOff val="5000"/>
                </a:schemeClr>
              </a:solidFill>
              <a:latin typeface="Segoe UI" pitchFamily="34" charset="0"/>
              <a:cs typeface="Segoe UI" pitchFamily="34" charset="0"/>
            </a:endParaRPr>
          </a:p>
          <a:p>
            <a:pPr>
              <a:buFont typeface="Arial" charset="0"/>
              <a:buChar char="•"/>
            </a:pPr>
            <a:r>
              <a:rPr lang="en-GB" sz="2800" dirty="0" smtClean="0">
                <a:solidFill>
                  <a:schemeClr val="tx2">
                    <a:lumMod val="95000"/>
                    <a:lumOff val="5000"/>
                  </a:schemeClr>
                </a:solidFill>
                <a:latin typeface="Segoe UI" pitchFamily="34" charset="0"/>
                <a:cs typeface="Segoe UI" pitchFamily="34" charset="0"/>
              </a:rPr>
              <a:t>Human life is more important than other forms of life</a:t>
            </a:r>
          </a:p>
          <a:p>
            <a:endParaRPr lang="en-GB" sz="2800" dirty="0" smtClean="0">
              <a:solidFill>
                <a:schemeClr val="tx2">
                  <a:lumMod val="95000"/>
                  <a:lumOff val="5000"/>
                </a:schemeClr>
              </a:solidFill>
              <a:latin typeface="Segoe UI" pitchFamily="34" charset="0"/>
              <a:cs typeface="Segoe UI" pitchFamily="34" charset="0"/>
            </a:endParaRPr>
          </a:p>
          <a:p>
            <a:pPr>
              <a:buFont typeface="Arial" charset="0"/>
              <a:buChar char="•"/>
            </a:pPr>
            <a:r>
              <a:rPr lang="en-GB" sz="2800" dirty="0" smtClean="0">
                <a:solidFill>
                  <a:schemeClr val="tx2">
                    <a:lumMod val="95000"/>
                    <a:lumOff val="5000"/>
                  </a:schemeClr>
                </a:solidFill>
                <a:latin typeface="Segoe UI" pitchFamily="34" charset="0"/>
                <a:cs typeface="Segoe UI" pitchFamily="34" charset="0"/>
              </a:rPr>
              <a:t>We share something of the nature of God – are ‘made in his image’. God breathed into us the breath of life, usually interpreted as giving us our souls.</a:t>
            </a:r>
          </a:p>
          <a:p>
            <a:endParaRPr lang="en-GB" sz="2800" dirty="0" smtClean="0">
              <a:solidFill>
                <a:schemeClr val="tx2">
                  <a:lumMod val="95000"/>
                  <a:lumOff val="5000"/>
                </a:schemeClr>
              </a:solidFill>
              <a:latin typeface="Segoe UI" pitchFamily="34" charset="0"/>
              <a:cs typeface="Segoe UI" pitchFamily="34" charset="0"/>
            </a:endParaRPr>
          </a:p>
          <a:p>
            <a:pPr>
              <a:buFont typeface="Arial" charset="0"/>
              <a:buChar char="•"/>
            </a:pPr>
            <a:r>
              <a:rPr lang="en-GB" sz="2800" dirty="0" smtClean="0">
                <a:solidFill>
                  <a:schemeClr val="tx2">
                    <a:lumMod val="95000"/>
                    <a:lumOff val="5000"/>
                  </a:schemeClr>
                </a:solidFill>
                <a:latin typeface="Segoe UI" pitchFamily="34" charset="0"/>
                <a:cs typeface="Segoe UI" pitchFamily="34" charset="0"/>
              </a:rPr>
              <a:t>The soul does not die</a:t>
            </a:r>
          </a:p>
          <a:p>
            <a:endParaRPr lang="en-GB" sz="2800" dirty="0" smtClean="0">
              <a:solidFill>
                <a:schemeClr val="tx2">
                  <a:lumMod val="95000"/>
                  <a:lumOff val="5000"/>
                </a:schemeClr>
              </a:solidFill>
              <a:latin typeface="Segoe UI" pitchFamily="34" charset="0"/>
              <a:cs typeface="Segoe UI" pitchFamily="34" charset="0"/>
            </a:endParaRPr>
          </a:p>
          <a:p>
            <a:pPr>
              <a:buFont typeface="Arial" charset="0"/>
              <a:buChar char="•"/>
            </a:pPr>
            <a:r>
              <a:rPr lang="en-GB" sz="2800" dirty="0" smtClean="0">
                <a:solidFill>
                  <a:schemeClr val="tx2">
                    <a:lumMod val="95000"/>
                    <a:lumOff val="5000"/>
                  </a:schemeClr>
                </a:solidFill>
                <a:latin typeface="Segoe UI" pitchFamily="34" charset="0"/>
                <a:cs typeface="Segoe UI" pitchFamily="34" charset="0"/>
              </a:rPr>
              <a:t>Christians believe that God has a ‘plan’ for each of our lives</a:t>
            </a:r>
          </a:p>
          <a:p>
            <a:pPr>
              <a:buFont typeface="Arial" charset="0"/>
              <a:buChar char="•"/>
            </a:pPr>
            <a:endParaRPr lang="en-GB" sz="2800" dirty="0" smtClean="0">
              <a:solidFill>
                <a:schemeClr val="bg1"/>
              </a:solidFill>
              <a:latin typeface="Segoe UI" pitchFamily="34" charset="0"/>
              <a:cs typeface="Segoe UI" pitchFamily="34" charset="0"/>
            </a:endParaRPr>
          </a:p>
          <a:p>
            <a:pPr>
              <a:buFont typeface="Arial" charset="0"/>
              <a:buChar char="•"/>
            </a:pPr>
            <a:endParaRPr lang="en-GB" sz="2800" dirty="0" smtClean="0">
              <a:solidFill>
                <a:schemeClr val="bg1"/>
              </a:solidFill>
              <a:latin typeface="Segoe UI" pitchFamily="34" charset="0"/>
              <a:cs typeface="Segoe UI" pitchFamily="34" charset="0"/>
            </a:endParaRPr>
          </a:p>
          <a:p>
            <a:pPr>
              <a:buFont typeface="Arial" charset="0"/>
              <a:buChar char="•"/>
            </a:pPr>
            <a:endParaRPr lang="en-GB" sz="2800" dirty="0" smtClean="0">
              <a:solidFill>
                <a:schemeClr val="bg1"/>
              </a:solidFill>
              <a:latin typeface="Segoe UI" pitchFamily="34" charset="0"/>
              <a:cs typeface="Segoe UI" pitchFamily="34" charset="0"/>
            </a:endParaRPr>
          </a:p>
          <a:p>
            <a:pPr>
              <a:buFont typeface="Arial" charset="0"/>
              <a:buChar char="•"/>
            </a:pPr>
            <a:endParaRPr lang="en-GB" sz="2800" dirty="0">
              <a:solidFill>
                <a:schemeClr val="bg1"/>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70000" contrast="-58000"/>
                    </a14:imgEffect>
                  </a14:imgLayer>
                </a14:imgProps>
              </a:ext>
              <a:ext uri="{28A0092B-C50C-407E-A947-70E740481C1C}">
                <a14:useLocalDpi xmlns:a14="http://schemas.microsoft.com/office/drawing/2010/main" val="0"/>
              </a:ext>
            </a:extLst>
          </a:blip>
          <a:srcRect/>
          <a:stretch>
            <a:fillRect/>
          </a:stretch>
        </p:blipFill>
        <p:spPr bwMode="auto">
          <a:xfrm>
            <a:off x="1" y="1"/>
            <a:ext cx="9096962" cy="686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404664"/>
            <a:ext cx="8280920" cy="6463308"/>
          </a:xfrm>
          <a:prstGeom prst="rect">
            <a:avLst/>
          </a:prstGeom>
          <a:noFill/>
        </p:spPr>
        <p:txBody>
          <a:bodyPr wrap="square" rtlCol="0">
            <a:spAutoFit/>
          </a:bodyPr>
          <a:lstStyle/>
          <a:p>
            <a:r>
              <a:rPr lang="en-GB" sz="2200" i="1" dirty="0" smtClean="0">
                <a:latin typeface="Segoe UI" pitchFamily="34" charset="0"/>
                <a:cs typeface="Segoe UI" pitchFamily="34" charset="0"/>
              </a:rPr>
              <a:t>‘So God created man in his own image, in the image of God he created him’ (Genesis 1:27)</a:t>
            </a:r>
          </a:p>
          <a:p>
            <a:endParaRPr lang="en-GB" sz="2200" i="1" dirty="0" smtClean="0">
              <a:latin typeface="Segoe UI" pitchFamily="34" charset="0"/>
              <a:cs typeface="Segoe UI" pitchFamily="34" charset="0"/>
            </a:endParaRPr>
          </a:p>
          <a:p>
            <a:r>
              <a:rPr lang="en-GB" sz="2200" i="1" dirty="0" smtClean="0">
                <a:latin typeface="Segoe UI" pitchFamily="34" charset="0"/>
                <a:cs typeface="Segoe UI" pitchFamily="34" charset="0"/>
              </a:rPr>
              <a:t>‘My frame was not hidden from you when I was made in the secret place. When I was woven together in the depths of the earth, your eyes saw my unformed body. All the days ordained for me were written I your book, before one of them came to be’ </a:t>
            </a:r>
          </a:p>
          <a:p>
            <a:r>
              <a:rPr lang="en-GB" sz="2200" i="1" dirty="0" smtClean="0">
                <a:latin typeface="Segoe UI" pitchFamily="34" charset="0"/>
                <a:cs typeface="Segoe UI" pitchFamily="34" charset="0"/>
              </a:rPr>
              <a:t>(Psalm 139:13-16)</a:t>
            </a:r>
          </a:p>
          <a:p>
            <a:endParaRPr lang="en-GB" sz="2200" dirty="0" smtClean="0">
              <a:latin typeface="Segoe UI" pitchFamily="34" charset="0"/>
              <a:cs typeface="Segoe UI" pitchFamily="34" charset="0"/>
            </a:endParaRPr>
          </a:p>
          <a:p>
            <a:r>
              <a:rPr lang="en-GB" sz="2200" dirty="0" smtClean="0">
                <a:latin typeface="Segoe UI" pitchFamily="34" charset="0"/>
                <a:cs typeface="Segoe UI" pitchFamily="34" charset="0"/>
              </a:rPr>
              <a:t>*Christians believe that everyone, whatever their status or   condition, has value</a:t>
            </a:r>
          </a:p>
          <a:p>
            <a:r>
              <a:rPr lang="en-GB" sz="2200" dirty="0" smtClean="0">
                <a:latin typeface="Segoe UI" pitchFamily="34" charset="0"/>
                <a:cs typeface="Segoe UI" pitchFamily="34" charset="0"/>
              </a:rPr>
              <a:t>*Christians should treat their own lives as a valuable gift</a:t>
            </a:r>
          </a:p>
          <a:p>
            <a:endParaRPr lang="en-GB" sz="2200" dirty="0" smtClean="0">
              <a:latin typeface="Segoe UI" pitchFamily="34" charset="0"/>
              <a:cs typeface="Segoe UI" pitchFamily="34" charset="0"/>
            </a:endParaRPr>
          </a:p>
          <a:p>
            <a:r>
              <a:rPr lang="en-GB" sz="2200" i="1" dirty="0" smtClean="0">
                <a:latin typeface="Segoe UI" pitchFamily="34" charset="0"/>
                <a:cs typeface="Segoe UI" pitchFamily="34" charset="0"/>
              </a:rPr>
              <a:t>‘Don’t you know that you are Gods temple and that God’s spirit lives in you? If anyone destroys God’s temple, God will destroy him; for God’s temple is sacred, and you are that temple</a:t>
            </a:r>
          </a:p>
          <a:p>
            <a:r>
              <a:rPr lang="en-GB" sz="2200" i="1" dirty="0" smtClean="0">
                <a:latin typeface="Segoe UI" pitchFamily="34" charset="0"/>
                <a:cs typeface="Segoe UI" pitchFamily="34" charset="0"/>
              </a:rPr>
              <a:t>(1 Corinthians 3:16-17)</a:t>
            </a:r>
          </a:p>
          <a:p>
            <a:endParaRPr lang="en-GB" sz="2000" dirty="0" smtClean="0">
              <a:latin typeface="Segoe UI" pitchFamily="34" charset="0"/>
              <a:cs typeface="Segoe UI" pitchFamily="34" charset="0"/>
            </a:endParaRPr>
          </a:p>
          <a:p>
            <a:endParaRPr lang="en-GB" sz="2000"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2"/>
            </a:gs>
          </a:gsLst>
          <a:lin ang="2700000" scaled="1"/>
        </a:gradFill>
        <a:effectLst/>
      </p:bgPr>
    </p:bg>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304800" y="466725"/>
            <a:ext cx="4800600" cy="519113"/>
          </a:xfrm>
          <a:prstGeom prst="rect">
            <a:avLst/>
          </a:prstGeom>
          <a:noFill/>
          <a:ln w="9525">
            <a:noFill/>
            <a:miter lim="800000"/>
            <a:headEnd/>
            <a:tailEnd/>
          </a:ln>
          <a:effectLst/>
        </p:spPr>
        <p:txBody>
          <a:bodyPr>
            <a:spAutoFit/>
          </a:bodyPr>
          <a:lstStyle/>
          <a:p>
            <a:pPr algn="ctr">
              <a:spcBef>
                <a:spcPct val="50000"/>
              </a:spcBef>
            </a:pPr>
            <a:r>
              <a:rPr lang="en-GB" sz="2800" dirty="0">
                <a:solidFill>
                  <a:schemeClr val="bg1"/>
                </a:solidFill>
                <a:latin typeface="Arial Rounded MT Bold" pitchFamily="34" charset="0"/>
              </a:rPr>
              <a:t>Abortion</a:t>
            </a:r>
            <a:endParaRPr lang="en-GB" sz="2800" dirty="0">
              <a:solidFill>
                <a:srgbClr val="000000"/>
              </a:solidFill>
            </a:endParaRPr>
          </a:p>
        </p:txBody>
      </p:sp>
      <p:pic>
        <p:nvPicPr>
          <p:cNvPr id="21509" name="Picture 5" descr="info_prenatal"/>
          <p:cNvPicPr>
            <a:picLocks noChangeAspect="1" noChangeArrowheads="1"/>
          </p:cNvPicPr>
          <p:nvPr/>
        </p:nvPicPr>
        <p:blipFill>
          <a:blip r:embed="rId2" cstate="print"/>
          <a:srcRect/>
          <a:stretch>
            <a:fillRect/>
          </a:stretch>
        </p:blipFill>
        <p:spPr bwMode="auto">
          <a:xfrm>
            <a:off x="3810000" y="457200"/>
            <a:ext cx="4457700" cy="2239963"/>
          </a:xfrm>
          <a:prstGeom prst="rect">
            <a:avLst/>
          </a:prstGeom>
          <a:noFill/>
        </p:spPr>
      </p:pic>
      <p:pic>
        <p:nvPicPr>
          <p:cNvPr id="21511" name="Picture 7" descr="abortion0122"/>
          <p:cNvPicPr>
            <a:picLocks noChangeAspect="1" noChangeArrowheads="1"/>
          </p:cNvPicPr>
          <p:nvPr/>
        </p:nvPicPr>
        <p:blipFill>
          <a:blip r:embed="rId3" cstate="print"/>
          <a:srcRect/>
          <a:stretch>
            <a:fillRect/>
          </a:stretch>
        </p:blipFill>
        <p:spPr bwMode="auto">
          <a:xfrm>
            <a:off x="179512" y="1268760"/>
            <a:ext cx="3429000" cy="2593975"/>
          </a:xfrm>
          <a:prstGeom prst="rect">
            <a:avLst/>
          </a:prstGeom>
          <a:noFill/>
        </p:spPr>
      </p:pic>
      <p:sp>
        <p:nvSpPr>
          <p:cNvPr id="7" name="TextBox 6"/>
          <p:cNvSpPr txBox="1"/>
          <p:nvPr/>
        </p:nvSpPr>
        <p:spPr>
          <a:xfrm>
            <a:off x="3707904" y="3068960"/>
            <a:ext cx="4824536" cy="3323987"/>
          </a:xfrm>
          <a:prstGeom prst="rect">
            <a:avLst/>
          </a:prstGeom>
          <a:noFill/>
        </p:spPr>
        <p:txBody>
          <a:bodyPr wrap="square" rtlCol="0">
            <a:spAutoFit/>
          </a:bodyPr>
          <a:lstStyle/>
          <a:p>
            <a:pPr>
              <a:buFont typeface="Arial" charset="0"/>
              <a:buChar char="•"/>
            </a:pPr>
            <a:r>
              <a:rPr lang="en-GB" dirty="0" smtClean="0">
                <a:solidFill>
                  <a:schemeClr val="bg1"/>
                </a:solidFill>
              </a:rPr>
              <a:t>An abortion is where a foetus is expelled from its mother’s uterus before it reaches full term.</a:t>
            </a:r>
          </a:p>
          <a:p>
            <a:pPr>
              <a:buFont typeface="Arial" charset="0"/>
              <a:buChar char="•"/>
            </a:pPr>
            <a:r>
              <a:rPr lang="en-GB" dirty="0" smtClean="0">
                <a:solidFill>
                  <a:schemeClr val="bg1"/>
                </a:solidFill>
              </a:rPr>
              <a:t>An abortion is a deliberate act, rather than a miscarriage</a:t>
            </a:r>
          </a:p>
          <a:p>
            <a:pPr>
              <a:buFont typeface="Arial" charset="0"/>
              <a:buChar char="•"/>
            </a:pPr>
            <a:r>
              <a:rPr lang="en-GB" dirty="0" smtClean="0">
                <a:solidFill>
                  <a:schemeClr val="bg1"/>
                </a:solidFill>
              </a:rPr>
              <a:t>The legal limit for abortion in the UK is 24 weeks. Abortion legislation varies from country to country</a:t>
            </a:r>
          </a:p>
          <a:p>
            <a:pPr>
              <a:buFont typeface="Arial" charset="0"/>
              <a:buChar char="•"/>
            </a:pPr>
            <a:endParaRPr lang="en-GB" sz="1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12968" cy="6124754"/>
          </a:xfrm>
          <a:prstGeom prst="rect">
            <a:avLst/>
          </a:prstGeom>
          <a:noFill/>
        </p:spPr>
        <p:txBody>
          <a:bodyPr wrap="square" rtlCol="0">
            <a:spAutoFit/>
          </a:bodyPr>
          <a:lstStyle/>
          <a:p>
            <a:pPr algn="ctr"/>
            <a:r>
              <a:rPr lang="en-GB" b="1" dirty="0" smtClean="0">
                <a:solidFill>
                  <a:schemeClr val="bg1"/>
                </a:solidFill>
                <a:latin typeface="Segoe UI" pitchFamily="34" charset="0"/>
                <a:cs typeface="Segoe UI" pitchFamily="34" charset="0"/>
              </a:rPr>
              <a:t>The Law</a:t>
            </a:r>
          </a:p>
          <a:p>
            <a:pPr>
              <a:buFont typeface="Arial" charset="0"/>
              <a:buChar char="•"/>
            </a:pPr>
            <a:r>
              <a:rPr lang="en-GB" sz="2000" dirty="0" smtClean="0">
                <a:solidFill>
                  <a:schemeClr val="bg1"/>
                </a:solidFill>
                <a:latin typeface="Segoe UI" pitchFamily="34" charset="0"/>
                <a:cs typeface="Segoe UI" pitchFamily="34" charset="0"/>
              </a:rPr>
              <a:t>Two doctors have to agree for an abortion to take place</a:t>
            </a:r>
          </a:p>
          <a:p>
            <a:pPr>
              <a:buFont typeface="Arial" charset="0"/>
              <a:buChar char="•"/>
            </a:pPr>
            <a:r>
              <a:rPr lang="en-GB" sz="2000" dirty="0" smtClean="0">
                <a:solidFill>
                  <a:schemeClr val="bg1"/>
                </a:solidFill>
                <a:latin typeface="Segoe UI" pitchFamily="34" charset="0"/>
                <a:cs typeface="Segoe UI" pitchFamily="34" charset="0"/>
              </a:rPr>
              <a:t>The decision may take into account: </a:t>
            </a:r>
            <a:r>
              <a:rPr lang="en-GB" sz="2000" i="1" dirty="0" smtClean="0">
                <a:solidFill>
                  <a:schemeClr val="bg1"/>
                </a:solidFill>
                <a:latin typeface="Segoe UI" pitchFamily="34" charset="0"/>
                <a:cs typeface="Segoe UI" pitchFamily="34" charset="0"/>
              </a:rPr>
              <a:t>any risk to the mother’s life; risk to the mother’s physical or mental health; welfare of existing children in the family; risk of abnormalities in the child</a:t>
            </a:r>
          </a:p>
          <a:p>
            <a:pPr>
              <a:buFont typeface="Arial" charset="0"/>
              <a:buChar char="•"/>
            </a:pPr>
            <a:r>
              <a:rPr lang="en-GB" sz="2000" dirty="0" smtClean="0">
                <a:solidFill>
                  <a:schemeClr val="bg1"/>
                </a:solidFill>
                <a:latin typeface="Segoe UI" pitchFamily="34" charset="0"/>
                <a:cs typeface="Segoe UI" pitchFamily="34" charset="0"/>
              </a:rPr>
              <a:t>Abortion illegal before 1968, the Law was amended (28 to 24 weeks in 1990)</a:t>
            </a:r>
          </a:p>
          <a:p>
            <a:endParaRPr lang="en-GB" sz="2000" dirty="0" smtClean="0">
              <a:solidFill>
                <a:schemeClr val="bg1"/>
              </a:solidFill>
              <a:latin typeface="Segoe UI" pitchFamily="34" charset="0"/>
              <a:cs typeface="Segoe UI" pitchFamily="34" charset="0"/>
            </a:endParaRPr>
          </a:p>
          <a:p>
            <a:pPr algn="ctr"/>
            <a:r>
              <a:rPr lang="en-GB" b="1" dirty="0" smtClean="0">
                <a:solidFill>
                  <a:schemeClr val="bg1"/>
                </a:solidFill>
                <a:latin typeface="Segoe UI" pitchFamily="34" charset="0"/>
                <a:cs typeface="Segoe UI" pitchFamily="34" charset="0"/>
              </a:rPr>
              <a:t>The Christian view on Abortion</a:t>
            </a:r>
          </a:p>
          <a:p>
            <a:r>
              <a:rPr lang="en-GB" sz="2000" dirty="0" smtClean="0">
                <a:solidFill>
                  <a:schemeClr val="bg1"/>
                </a:solidFill>
                <a:latin typeface="Segoe UI" pitchFamily="34" charset="0"/>
                <a:cs typeface="Segoe UI" pitchFamily="34" charset="0"/>
              </a:rPr>
              <a:t>*There is no clear guidance on abortion in the Bible</a:t>
            </a:r>
          </a:p>
          <a:p>
            <a:r>
              <a:rPr lang="en-GB" sz="2000" dirty="0" smtClean="0">
                <a:solidFill>
                  <a:schemeClr val="bg1"/>
                </a:solidFill>
                <a:latin typeface="Segoe UI" pitchFamily="34" charset="0"/>
                <a:cs typeface="Segoe UI" pitchFamily="34" charset="0"/>
              </a:rPr>
              <a:t>*Christians are divided on the issue</a:t>
            </a:r>
          </a:p>
          <a:p>
            <a:r>
              <a:rPr lang="en-GB" sz="2000" dirty="0" smtClean="0">
                <a:solidFill>
                  <a:schemeClr val="bg1"/>
                </a:solidFill>
                <a:latin typeface="Segoe UI" pitchFamily="34" charset="0"/>
                <a:cs typeface="Segoe UI" pitchFamily="34" charset="0"/>
              </a:rPr>
              <a:t>*The Roman Catholic Church regards all involved in procuring and carrying out an abortion as guilty of a grave sin</a:t>
            </a:r>
          </a:p>
          <a:p>
            <a:r>
              <a:rPr lang="en-GB" sz="2000" dirty="0" smtClean="0">
                <a:solidFill>
                  <a:schemeClr val="bg1"/>
                </a:solidFill>
                <a:latin typeface="Segoe UI" pitchFamily="34" charset="0"/>
                <a:cs typeface="Segoe UI" pitchFamily="34" charset="0"/>
              </a:rPr>
              <a:t>*Some Protestant churches would be prepared to look at the circumstances of individual people</a:t>
            </a:r>
          </a:p>
          <a:p>
            <a:r>
              <a:rPr lang="en-GB" sz="2000" dirty="0" smtClean="0">
                <a:solidFill>
                  <a:schemeClr val="bg1"/>
                </a:solidFill>
                <a:latin typeface="Segoe UI" pitchFamily="34" charset="0"/>
                <a:cs typeface="Segoe UI" pitchFamily="34" charset="0"/>
              </a:rPr>
              <a:t>*All Christians would agree with giving guidance and support to people facing tough situations and decisions.</a:t>
            </a:r>
          </a:p>
          <a:p>
            <a:endParaRPr lang="en-GB" sz="2000" dirty="0" smtClean="0">
              <a:solidFill>
                <a:schemeClr val="bg1"/>
              </a:solidFill>
              <a:latin typeface="Segoe UI" pitchFamily="34" charset="0"/>
              <a:cs typeface="Segoe UI" pitchFamily="34" charset="0"/>
            </a:endParaRPr>
          </a:p>
          <a:p>
            <a:pPr algn="ctr"/>
            <a:r>
              <a:rPr lang="en-GB" b="1" dirty="0" smtClean="0">
                <a:solidFill>
                  <a:schemeClr val="bg1"/>
                </a:solidFill>
                <a:latin typeface="Segoe UI" pitchFamily="34" charset="0"/>
                <a:cs typeface="Segoe UI" pitchFamily="34" charset="0"/>
              </a:rPr>
              <a:t>Key Ethical Question: </a:t>
            </a:r>
            <a:r>
              <a:rPr lang="en-GB" b="1" i="1" dirty="0" smtClean="0">
                <a:solidFill>
                  <a:schemeClr val="bg1"/>
                </a:solidFill>
                <a:latin typeface="Segoe UI" pitchFamily="34" charset="0"/>
                <a:cs typeface="Segoe UI" pitchFamily="34" charset="0"/>
              </a:rPr>
              <a:t>Is the foetus a person? </a:t>
            </a:r>
            <a:endParaRPr lang="en-GB" b="1" i="1" dirty="0">
              <a:solidFill>
                <a:schemeClr val="bg1"/>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2"/>
            </a:gs>
          </a:gsLst>
          <a:lin ang="2700000" scaled="1"/>
        </a:gradFill>
        <a:effectLst/>
      </p:bgPr>
    </p:bg>
    <p:spTree>
      <p:nvGrpSpPr>
        <p:cNvPr id="1" name=""/>
        <p:cNvGrpSpPr/>
        <p:nvPr/>
      </p:nvGrpSpPr>
      <p:grpSpPr>
        <a:xfrm>
          <a:off x="0" y="0"/>
          <a:ext cx="0" cy="0"/>
          <a:chOff x="0" y="0"/>
          <a:chExt cx="0" cy="0"/>
        </a:xfrm>
      </p:grpSpPr>
      <p:pic>
        <p:nvPicPr>
          <p:cNvPr id="45059" name="Picture 3" descr="info_prenatal"/>
          <p:cNvPicPr>
            <a:picLocks noChangeAspect="1" noChangeArrowheads="1"/>
          </p:cNvPicPr>
          <p:nvPr/>
        </p:nvPicPr>
        <p:blipFill>
          <a:blip r:embed="rId2" cstate="print"/>
          <a:srcRect/>
          <a:stretch>
            <a:fillRect/>
          </a:stretch>
        </p:blipFill>
        <p:spPr bwMode="auto">
          <a:xfrm>
            <a:off x="4267200" y="3886200"/>
            <a:ext cx="4457700" cy="2239963"/>
          </a:xfrm>
          <a:prstGeom prst="rect">
            <a:avLst/>
          </a:prstGeom>
          <a:noFill/>
        </p:spPr>
      </p:pic>
      <p:sp>
        <p:nvSpPr>
          <p:cNvPr id="45063" name="Rectangle 7"/>
          <p:cNvSpPr>
            <a:spLocks noChangeArrowheads="1"/>
          </p:cNvSpPr>
          <p:nvPr/>
        </p:nvSpPr>
        <p:spPr bwMode="auto">
          <a:xfrm>
            <a:off x="611560" y="476672"/>
            <a:ext cx="7488832" cy="2862322"/>
          </a:xfrm>
          <a:prstGeom prst="rect">
            <a:avLst/>
          </a:prstGeom>
          <a:noFill/>
          <a:ln w="9525">
            <a:noFill/>
            <a:miter lim="800000"/>
            <a:headEnd/>
            <a:tailEnd/>
          </a:ln>
          <a:effectLst/>
        </p:spPr>
        <p:txBody>
          <a:bodyPr wrap="square">
            <a:spAutoFit/>
          </a:bodyPr>
          <a:lstStyle/>
          <a:p>
            <a:pPr>
              <a:spcBef>
                <a:spcPct val="50000"/>
              </a:spcBef>
            </a:pPr>
            <a:r>
              <a:rPr lang="en-GB" u="sng" noProof="1">
                <a:solidFill>
                  <a:schemeClr val="bg1"/>
                </a:solidFill>
                <a:latin typeface="Arial Rounded MT Bold" pitchFamily="34" charset="0"/>
              </a:rPr>
              <a:t>Church Teachings</a:t>
            </a:r>
            <a:endParaRPr lang="en-GB" noProof="1">
              <a:solidFill>
                <a:schemeClr val="bg1"/>
              </a:solidFill>
              <a:latin typeface="Arial Rounded MT Bold" pitchFamily="34" charset="0"/>
            </a:endParaRPr>
          </a:p>
          <a:p>
            <a:pPr>
              <a:spcBef>
                <a:spcPct val="50000"/>
              </a:spcBef>
            </a:pPr>
            <a:r>
              <a:rPr lang="en-GB" noProof="1">
                <a:solidFill>
                  <a:schemeClr val="bg1"/>
                </a:solidFill>
                <a:latin typeface="Arial Rounded MT Bold" pitchFamily="34" charset="0"/>
              </a:rPr>
              <a:t>	</a:t>
            </a:r>
            <a:r>
              <a:rPr lang="en-GB" noProof="1" smtClean="0">
                <a:solidFill>
                  <a:schemeClr val="bg1"/>
                </a:solidFill>
                <a:latin typeface="Arial Rounded MT Bold" pitchFamily="34" charset="0"/>
              </a:rPr>
              <a:t>Early Christians taught </a:t>
            </a:r>
            <a:r>
              <a:rPr lang="en-GB" noProof="1">
                <a:solidFill>
                  <a:schemeClr val="bg1"/>
                </a:solidFill>
                <a:latin typeface="Arial Rounded MT Bold" pitchFamily="34" charset="0"/>
              </a:rPr>
              <a:t>that “abortion is murder only when a foetus is formed.” The foetus was believed to be fully formed at </a:t>
            </a:r>
            <a:r>
              <a:rPr lang="en-GB" noProof="1" smtClean="0">
                <a:solidFill>
                  <a:schemeClr val="bg1"/>
                </a:solidFill>
                <a:latin typeface="Arial Rounded MT Bold" pitchFamily="34" charset="0"/>
              </a:rPr>
              <a:t>40 days for a male and 90 days for a female. This was the time of ‘ensoulment’, </a:t>
            </a:r>
            <a:r>
              <a:rPr lang="en-GB" noProof="1">
                <a:solidFill>
                  <a:schemeClr val="bg1"/>
                </a:solidFill>
                <a:latin typeface="Arial Rounded MT Bold" pitchFamily="34" charset="0"/>
              </a:rPr>
              <a:t>when the soul entered </a:t>
            </a:r>
            <a:r>
              <a:rPr lang="en-GB" noProof="1" smtClean="0">
                <a:solidFill>
                  <a:schemeClr val="bg1"/>
                </a:solidFill>
                <a:latin typeface="Arial Rounded MT Bold" pitchFamily="34" charset="0"/>
              </a:rPr>
              <a:t>it and the foetus became a person.</a:t>
            </a:r>
            <a:endParaRPr lang="en-GB"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f1czglxyN5gHj3fgxuu5c7"/>
</p:tagLst>
</file>

<file path=ppt/tags/tag10.xml><?xml version="1.0" encoding="utf-8"?>
<p:tagLst xmlns:a="http://schemas.openxmlformats.org/drawingml/2006/main" xmlns:r="http://schemas.openxmlformats.org/officeDocument/2006/relationships" xmlns:p="http://schemas.openxmlformats.org/presentationml/2006/main">
  <p:tag name="DVSHAPEID" val="79jpZgduqrihZwFoE4aFzr"/>
</p:tagLst>
</file>

<file path=ppt/tags/tag11.xml><?xml version="1.0" encoding="utf-8"?>
<p:tagLst xmlns:a="http://schemas.openxmlformats.org/drawingml/2006/main" xmlns:r="http://schemas.openxmlformats.org/officeDocument/2006/relationships" xmlns:p="http://schemas.openxmlformats.org/presentationml/2006/main">
  <p:tag name="DVSHAPEID" val="C5fR3j4OifNpmRGvkOO44w"/>
</p:tagLst>
</file>

<file path=ppt/tags/tag12.xml><?xml version="1.0" encoding="utf-8"?>
<p:tagLst xmlns:a="http://schemas.openxmlformats.org/drawingml/2006/main" xmlns:r="http://schemas.openxmlformats.org/officeDocument/2006/relationships" xmlns:p="http://schemas.openxmlformats.org/presentationml/2006/main">
  <p:tag name="DVSHAPEID" val="M5wxoPesMk4Gwe97cTqC92"/>
</p:tagLst>
</file>

<file path=ppt/tags/tag13.xml><?xml version="1.0" encoding="utf-8"?>
<p:tagLst xmlns:a="http://schemas.openxmlformats.org/drawingml/2006/main" xmlns:r="http://schemas.openxmlformats.org/officeDocument/2006/relationships" xmlns:p="http://schemas.openxmlformats.org/presentationml/2006/main">
  <p:tag name="DVSHAPEID" val="uz9OH8KlRun5i9lwVezPss"/>
</p:tagLst>
</file>

<file path=ppt/tags/tag14.xml><?xml version="1.0" encoding="utf-8"?>
<p:tagLst xmlns:a="http://schemas.openxmlformats.org/drawingml/2006/main" xmlns:r="http://schemas.openxmlformats.org/officeDocument/2006/relationships" xmlns:p="http://schemas.openxmlformats.org/presentationml/2006/main">
  <p:tag name="DVSHAPEID" val="kGkslcBUErnJBWnA85IrsA"/>
</p:tagLst>
</file>

<file path=ppt/tags/tag15.xml><?xml version="1.0" encoding="utf-8"?>
<p:tagLst xmlns:a="http://schemas.openxmlformats.org/drawingml/2006/main" xmlns:r="http://schemas.openxmlformats.org/officeDocument/2006/relationships" xmlns:p="http://schemas.openxmlformats.org/presentationml/2006/main">
  <p:tag name="DVSHAPEID" val="irWZLGYb3kA1fttfNyJWQV"/>
</p:tagLst>
</file>

<file path=ppt/tags/tag16.xml><?xml version="1.0" encoding="utf-8"?>
<p:tagLst xmlns:a="http://schemas.openxmlformats.org/drawingml/2006/main" xmlns:r="http://schemas.openxmlformats.org/officeDocument/2006/relationships" xmlns:p="http://schemas.openxmlformats.org/presentationml/2006/main">
  <p:tag name="DVSHAPEID" val="Hyyp8l5u61ZKnTwmqVWso3"/>
</p:tagLst>
</file>

<file path=ppt/tags/tag17.xml><?xml version="1.0" encoding="utf-8"?>
<p:tagLst xmlns:a="http://schemas.openxmlformats.org/drawingml/2006/main" xmlns:r="http://schemas.openxmlformats.org/officeDocument/2006/relationships" xmlns:p="http://schemas.openxmlformats.org/presentationml/2006/main">
  <p:tag name="DVSHAPEID" val="9zGU7SiaHwJmKnrmyD5ydy"/>
</p:tagLst>
</file>

<file path=ppt/tags/tag18.xml><?xml version="1.0" encoding="utf-8"?>
<p:tagLst xmlns:a="http://schemas.openxmlformats.org/drawingml/2006/main" xmlns:r="http://schemas.openxmlformats.org/officeDocument/2006/relationships" xmlns:p="http://schemas.openxmlformats.org/presentationml/2006/main">
  <p:tag name="DVSHAPEID" val="1v6zJq7O0oxEoYIeecbWjt"/>
</p:tagLst>
</file>

<file path=ppt/tags/tag19.xml><?xml version="1.0" encoding="utf-8"?>
<p:tagLst xmlns:a="http://schemas.openxmlformats.org/drawingml/2006/main" xmlns:r="http://schemas.openxmlformats.org/officeDocument/2006/relationships" xmlns:p="http://schemas.openxmlformats.org/presentationml/2006/main">
  <p:tag name="DVSHAPEID" val="0098V3mjmPPBxbOx9R2Tvl"/>
</p:tagLst>
</file>

<file path=ppt/tags/tag2.xml><?xml version="1.0" encoding="utf-8"?>
<p:tagLst xmlns:a="http://schemas.openxmlformats.org/drawingml/2006/main" xmlns:r="http://schemas.openxmlformats.org/officeDocument/2006/relationships" xmlns:p="http://schemas.openxmlformats.org/presentationml/2006/main">
  <p:tag name="DVSHAPEID" val="L6hqZ7u1JJF6IvcAq65kOg"/>
</p:tagLst>
</file>

<file path=ppt/tags/tag20.xml><?xml version="1.0" encoding="utf-8"?>
<p:tagLst xmlns:a="http://schemas.openxmlformats.org/drawingml/2006/main" xmlns:r="http://schemas.openxmlformats.org/officeDocument/2006/relationships" xmlns:p="http://schemas.openxmlformats.org/presentationml/2006/main">
  <p:tag name="DVSHAPEID" val="P5YsEkpTngeyu5qAv3rH1H"/>
</p:tagLst>
</file>

<file path=ppt/tags/tag21.xml><?xml version="1.0" encoding="utf-8"?>
<p:tagLst xmlns:a="http://schemas.openxmlformats.org/drawingml/2006/main" xmlns:r="http://schemas.openxmlformats.org/officeDocument/2006/relationships" xmlns:p="http://schemas.openxmlformats.org/presentationml/2006/main">
  <p:tag name="DVSHAPEID" val="ONrwqG3kUqYFa39sp2Utsy"/>
</p:tagLst>
</file>

<file path=ppt/tags/tag22.xml><?xml version="1.0" encoding="utf-8"?>
<p:tagLst xmlns:a="http://schemas.openxmlformats.org/drawingml/2006/main" xmlns:r="http://schemas.openxmlformats.org/officeDocument/2006/relationships" xmlns:p="http://schemas.openxmlformats.org/presentationml/2006/main">
  <p:tag name="DVSHAPEID" val="nZHI6ylYsNj7gb17TIP2mN"/>
</p:tagLst>
</file>

<file path=ppt/tags/tag23.xml><?xml version="1.0" encoding="utf-8"?>
<p:tagLst xmlns:a="http://schemas.openxmlformats.org/drawingml/2006/main" xmlns:r="http://schemas.openxmlformats.org/officeDocument/2006/relationships" xmlns:p="http://schemas.openxmlformats.org/presentationml/2006/main">
  <p:tag name="DVSHAPEID" val="zOUmq3EoNyffqrPHAuYVYb"/>
</p:tagLst>
</file>

<file path=ppt/tags/tag24.xml><?xml version="1.0" encoding="utf-8"?>
<p:tagLst xmlns:a="http://schemas.openxmlformats.org/drawingml/2006/main" xmlns:r="http://schemas.openxmlformats.org/officeDocument/2006/relationships" xmlns:p="http://schemas.openxmlformats.org/presentationml/2006/main">
  <p:tag name="DVSHAPEID" val="m3MYrh8bDpczpSNJ8ij3ZK"/>
</p:tagLst>
</file>

<file path=ppt/tags/tag25.xml><?xml version="1.0" encoding="utf-8"?>
<p:tagLst xmlns:a="http://schemas.openxmlformats.org/drawingml/2006/main" xmlns:r="http://schemas.openxmlformats.org/officeDocument/2006/relationships" xmlns:p="http://schemas.openxmlformats.org/presentationml/2006/main">
  <p:tag name="DVSHAPEID" val="S1Lzhc8l4qPorRAsBmfBUQ"/>
</p:tagLst>
</file>

<file path=ppt/tags/tag26.xml><?xml version="1.0" encoding="utf-8"?>
<p:tagLst xmlns:a="http://schemas.openxmlformats.org/drawingml/2006/main" xmlns:r="http://schemas.openxmlformats.org/officeDocument/2006/relationships" xmlns:p="http://schemas.openxmlformats.org/presentationml/2006/main">
  <p:tag name="DVSHAPEID" val="3Q2XTQmGCUbCaLcS0W3ilL"/>
</p:tagLst>
</file>

<file path=ppt/tags/tag27.xml><?xml version="1.0" encoding="utf-8"?>
<p:tagLst xmlns:a="http://schemas.openxmlformats.org/drawingml/2006/main" xmlns:r="http://schemas.openxmlformats.org/officeDocument/2006/relationships" xmlns:p="http://schemas.openxmlformats.org/presentationml/2006/main">
  <p:tag name="DVSHAPEID" val="J1qW9FGXOnP2XUwkihYoOV"/>
</p:tagLst>
</file>

<file path=ppt/tags/tag28.xml><?xml version="1.0" encoding="utf-8"?>
<p:tagLst xmlns:a="http://schemas.openxmlformats.org/drawingml/2006/main" xmlns:r="http://schemas.openxmlformats.org/officeDocument/2006/relationships" xmlns:p="http://schemas.openxmlformats.org/presentationml/2006/main">
  <p:tag name="DVSHAPEID" val="cPGOfJmiyCvh71wXGGZE5O"/>
</p:tagLst>
</file>

<file path=ppt/tags/tag29.xml><?xml version="1.0" encoding="utf-8"?>
<p:tagLst xmlns:a="http://schemas.openxmlformats.org/drawingml/2006/main" xmlns:r="http://schemas.openxmlformats.org/officeDocument/2006/relationships" xmlns:p="http://schemas.openxmlformats.org/presentationml/2006/main">
  <p:tag name="DVSHAPEID" val="M8NilFELkWXNOAfkqXAvPd"/>
</p:tagLst>
</file>

<file path=ppt/tags/tag3.xml><?xml version="1.0" encoding="utf-8"?>
<p:tagLst xmlns:a="http://schemas.openxmlformats.org/drawingml/2006/main" xmlns:r="http://schemas.openxmlformats.org/officeDocument/2006/relationships" xmlns:p="http://schemas.openxmlformats.org/presentationml/2006/main">
  <p:tag name="DVSHAPEID" val="5SMMCx1NIsr8g6iQmp4Llw"/>
</p:tagLst>
</file>

<file path=ppt/tags/tag30.xml><?xml version="1.0" encoding="utf-8"?>
<p:tagLst xmlns:a="http://schemas.openxmlformats.org/drawingml/2006/main" xmlns:r="http://schemas.openxmlformats.org/officeDocument/2006/relationships" xmlns:p="http://schemas.openxmlformats.org/presentationml/2006/main">
  <p:tag name="DVSHAPEID" val="wGMvNlBho9Qo3y1WnGEMhy"/>
</p:tagLst>
</file>

<file path=ppt/tags/tag31.xml><?xml version="1.0" encoding="utf-8"?>
<p:tagLst xmlns:a="http://schemas.openxmlformats.org/drawingml/2006/main" xmlns:r="http://schemas.openxmlformats.org/officeDocument/2006/relationships" xmlns:p="http://schemas.openxmlformats.org/presentationml/2006/main">
  <p:tag name="DVSHAPEID" val="jkdVIlg14AYyB6vPRia2xN"/>
</p:tagLst>
</file>

<file path=ppt/tags/tag32.xml><?xml version="1.0" encoding="utf-8"?>
<p:tagLst xmlns:a="http://schemas.openxmlformats.org/drawingml/2006/main" xmlns:r="http://schemas.openxmlformats.org/officeDocument/2006/relationships" xmlns:p="http://schemas.openxmlformats.org/presentationml/2006/main">
  <p:tag name="DVSHAPEID" val="XpxHjtATQ2WYmsiRDf1n5f"/>
</p:tagLst>
</file>

<file path=ppt/tags/tag33.xml><?xml version="1.0" encoding="utf-8"?>
<p:tagLst xmlns:a="http://schemas.openxmlformats.org/drawingml/2006/main" xmlns:r="http://schemas.openxmlformats.org/officeDocument/2006/relationships" xmlns:p="http://schemas.openxmlformats.org/presentationml/2006/main">
  <p:tag name="DVSHAPEID" val="qvWUrxPmCf0wmOo02NqaJW"/>
</p:tagLst>
</file>

<file path=ppt/tags/tag34.xml><?xml version="1.0" encoding="utf-8"?>
<p:tagLst xmlns:a="http://schemas.openxmlformats.org/drawingml/2006/main" xmlns:r="http://schemas.openxmlformats.org/officeDocument/2006/relationships" xmlns:p="http://schemas.openxmlformats.org/presentationml/2006/main">
  <p:tag name="DVSHAPEID" val="CDJ2xZFV1aIHY1Ko124uqG"/>
</p:tagLst>
</file>

<file path=ppt/tags/tag35.xml><?xml version="1.0" encoding="utf-8"?>
<p:tagLst xmlns:a="http://schemas.openxmlformats.org/drawingml/2006/main" xmlns:r="http://schemas.openxmlformats.org/officeDocument/2006/relationships" xmlns:p="http://schemas.openxmlformats.org/presentationml/2006/main">
  <p:tag name="DVSHAPEID" val="YQ5utCcdWUwuSjao0PGGdP"/>
</p:tagLst>
</file>

<file path=ppt/tags/tag36.xml><?xml version="1.0" encoding="utf-8"?>
<p:tagLst xmlns:a="http://schemas.openxmlformats.org/drawingml/2006/main" xmlns:r="http://schemas.openxmlformats.org/officeDocument/2006/relationships" xmlns:p="http://schemas.openxmlformats.org/presentationml/2006/main">
  <p:tag name="DVSHAPEID" val="NFPmfDLo6evVETX2w3INdO"/>
</p:tagLst>
</file>

<file path=ppt/tags/tag37.xml><?xml version="1.0" encoding="utf-8"?>
<p:tagLst xmlns:a="http://schemas.openxmlformats.org/drawingml/2006/main" xmlns:r="http://schemas.openxmlformats.org/officeDocument/2006/relationships" xmlns:p="http://schemas.openxmlformats.org/presentationml/2006/main">
  <p:tag name="DVSHAPEID" val="au9reD1fOJs82qF6mysyNh"/>
</p:tagLst>
</file>

<file path=ppt/tags/tag38.xml><?xml version="1.0" encoding="utf-8"?>
<p:tagLst xmlns:a="http://schemas.openxmlformats.org/drawingml/2006/main" xmlns:r="http://schemas.openxmlformats.org/officeDocument/2006/relationships" xmlns:p="http://schemas.openxmlformats.org/presentationml/2006/main">
  <p:tag name="DVSHAPEID" val="YXEhrYiDYqCZukdOp7nRqL"/>
</p:tagLst>
</file>

<file path=ppt/tags/tag39.xml><?xml version="1.0" encoding="utf-8"?>
<p:tagLst xmlns:a="http://schemas.openxmlformats.org/drawingml/2006/main" xmlns:r="http://schemas.openxmlformats.org/officeDocument/2006/relationships" xmlns:p="http://schemas.openxmlformats.org/presentationml/2006/main">
  <p:tag name="DVSHAPEID" val="swQxnpG9lF0SwbNWc3WbL2"/>
</p:tagLst>
</file>

<file path=ppt/tags/tag4.xml><?xml version="1.0" encoding="utf-8"?>
<p:tagLst xmlns:a="http://schemas.openxmlformats.org/drawingml/2006/main" xmlns:r="http://schemas.openxmlformats.org/officeDocument/2006/relationships" xmlns:p="http://schemas.openxmlformats.org/presentationml/2006/main">
  <p:tag name="DVSHAPEID" val="2dkJ3X3n0Siu1oEcvW0W1d"/>
</p:tagLst>
</file>

<file path=ppt/tags/tag40.xml><?xml version="1.0" encoding="utf-8"?>
<p:tagLst xmlns:a="http://schemas.openxmlformats.org/drawingml/2006/main" xmlns:r="http://schemas.openxmlformats.org/officeDocument/2006/relationships" xmlns:p="http://schemas.openxmlformats.org/presentationml/2006/main">
  <p:tag name="DVSHAPEID" val="v3VkTy8kaWRdu8qUASWO4W"/>
</p:tagLst>
</file>

<file path=ppt/tags/tag41.xml><?xml version="1.0" encoding="utf-8"?>
<p:tagLst xmlns:a="http://schemas.openxmlformats.org/drawingml/2006/main" xmlns:r="http://schemas.openxmlformats.org/officeDocument/2006/relationships" xmlns:p="http://schemas.openxmlformats.org/presentationml/2006/main">
  <p:tag name="DVSHAPEID" val="ZBO11tVkUf0p0NB2w800u3"/>
</p:tagLst>
</file>

<file path=ppt/tags/tag42.xml><?xml version="1.0" encoding="utf-8"?>
<p:tagLst xmlns:a="http://schemas.openxmlformats.org/drawingml/2006/main" xmlns:r="http://schemas.openxmlformats.org/officeDocument/2006/relationships" xmlns:p="http://schemas.openxmlformats.org/presentationml/2006/main">
  <p:tag name="DVSHAPEID" val="1iHFvis4eWXz4jwRxFpQ1C"/>
</p:tagLst>
</file>

<file path=ppt/tags/tag43.xml><?xml version="1.0" encoding="utf-8"?>
<p:tagLst xmlns:a="http://schemas.openxmlformats.org/drawingml/2006/main" xmlns:r="http://schemas.openxmlformats.org/officeDocument/2006/relationships" xmlns:p="http://schemas.openxmlformats.org/presentationml/2006/main">
  <p:tag name="DVSHAPEID" val="c47DiylON4rVAvkmXDRQ03"/>
</p:tagLst>
</file>

<file path=ppt/tags/tag44.xml><?xml version="1.0" encoding="utf-8"?>
<p:tagLst xmlns:a="http://schemas.openxmlformats.org/drawingml/2006/main" xmlns:r="http://schemas.openxmlformats.org/officeDocument/2006/relationships" xmlns:p="http://schemas.openxmlformats.org/presentationml/2006/main">
  <p:tag name="DVSHAPEID" val="rrIiwFBkBE1o5CxSZUIq8T"/>
</p:tagLst>
</file>

<file path=ppt/tags/tag45.xml><?xml version="1.0" encoding="utf-8"?>
<p:tagLst xmlns:a="http://schemas.openxmlformats.org/drawingml/2006/main" xmlns:r="http://schemas.openxmlformats.org/officeDocument/2006/relationships" xmlns:p="http://schemas.openxmlformats.org/presentationml/2006/main">
  <p:tag name="DVSHAPEID" val="79I0wbIMZbC9DGV01FcstN"/>
</p:tagLst>
</file>

<file path=ppt/tags/tag46.xml><?xml version="1.0" encoding="utf-8"?>
<p:tagLst xmlns:a="http://schemas.openxmlformats.org/drawingml/2006/main" xmlns:r="http://schemas.openxmlformats.org/officeDocument/2006/relationships" xmlns:p="http://schemas.openxmlformats.org/presentationml/2006/main">
  <p:tag name="DVSHAPEID" val="TcpIO5DX8zUykzzw9qCOEQ"/>
</p:tagLst>
</file>

<file path=ppt/tags/tag47.xml><?xml version="1.0" encoding="utf-8"?>
<p:tagLst xmlns:a="http://schemas.openxmlformats.org/drawingml/2006/main" xmlns:r="http://schemas.openxmlformats.org/officeDocument/2006/relationships" xmlns:p="http://schemas.openxmlformats.org/presentationml/2006/main">
  <p:tag name="DVSHAPEID" val="MWZRXZS2dGqjfwANmD8132"/>
</p:tagLst>
</file>

<file path=ppt/tags/tag48.xml><?xml version="1.0" encoding="utf-8"?>
<p:tagLst xmlns:a="http://schemas.openxmlformats.org/drawingml/2006/main" xmlns:r="http://schemas.openxmlformats.org/officeDocument/2006/relationships" xmlns:p="http://schemas.openxmlformats.org/presentationml/2006/main">
  <p:tag name="DVSHAPEID" val="f4mlqvwMQE82qtJW7D45me"/>
</p:tagLst>
</file>

<file path=ppt/tags/tag49.xml><?xml version="1.0" encoding="utf-8"?>
<p:tagLst xmlns:a="http://schemas.openxmlformats.org/drawingml/2006/main" xmlns:r="http://schemas.openxmlformats.org/officeDocument/2006/relationships" xmlns:p="http://schemas.openxmlformats.org/presentationml/2006/main">
  <p:tag name="DVSHAPEID" val="80j3Vl3YGCNKGUvBznvrPL"/>
</p:tagLst>
</file>

<file path=ppt/tags/tag5.xml><?xml version="1.0" encoding="utf-8"?>
<p:tagLst xmlns:a="http://schemas.openxmlformats.org/drawingml/2006/main" xmlns:r="http://schemas.openxmlformats.org/officeDocument/2006/relationships" xmlns:p="http://schemas.openxmlformats.org/presentationml/2006/main">
  <p:tag name="DVSHAPEID" val="Ezf6hAKGf2UzQzrSu4Jkrz"/>
</p:tagLst>
</file>

<file path=ppt/tags/tag50.xml><?xml version="1.0" encoding="utf-8"?>
<p:tagLst xmlns:a="http://schemas.openxmlformats.org/drawingml/2006/main" xmlns:r="http://schemas.openxmlformats.org/officeDocument/2006/relationships" xmlns:p="http://schemas.openxmlformats.org/presentationml/2006/main">
  <p:tag name="DVSHAPEID" val="ad674pvvXXF1Wl1nAbIRYv"/>
</p:tagLst>
</file>

<file path=ppt/tags/tag51.xml><?xml version="1.0" encoding="utf-8"?>
<p:tagLst xmlns:a="http://schemas.openxmlformats.org/drawingml/2006/main" xmlns:r="http://schemas.openxmlformats.org/officeDocument/2006/relationships" xmlns:p="http://schemas.openxmlformats.org/presentationml/2006/main">
  <p:tag name="DVSHAPEID" val="fFMPrw4GAVomP6XNhEtaFQ"/>
</p:tagLst>
</file>

<file path=ppt/tags/tag52.xml><?xml version="1.0" encoding="utf-8"?>
<p:tagLst xmlns:a="http://schemas.openxmlformats.org/drawingml/2006/main" xmlns:r="http://schemas.openxmlformats.org/officeDocument/2006/relationships" xmlns:p="http://schemas.openxmlformats.org/presentationml/2006/main">
  <p:tag name="DVSHAPEID" val="4FX9AbNkIXNEXqlfXZqhnK"/>
</p:tagLst>
</file>

<file path=ppt/tags/tag53.xml><?xml version="1.0" encoding="utf-8"?>
<p:tagLst xmlns:a="http://schemas.openxmlformats.org/drawingml/2006/main" xmlns:r="http://schemas.openxmlformats.org/officeDocument/2006/relationships" xmlns:p="http://schemas.openxmlformats.org/presentationml/2006/main">
  <p:tag name="DVSHAPEID" val="CAvUqMT4oNQpB6RiWSTfcr"/>
</p:tagLst>
</file>

<file path=ppt/tags/tag54.xml><?xml version="1.0" encoding="utf-8"?>
<p:tagLst xmlns:a="http://schemas.openxmlformats.org/drawingml/2006/main" xmlns:r="http://schemas.openxmlformats.org/officeDocument/2006/relationships" xmlns:p="http://schemas.openxmlformats.org/presentationml/2006/main">
  <p:tag name="DVSHAPEID" val="zb9ws2GtJosj3nDFL0qDyZ"/>
</p:tagLst>
</file>

<file path=ppt/tags/tag55.xml><?xml version="1.0" encoding="utf-8"?>
<p:tagLst xmlns:a="http://schemas.openxmlformats.org/drawingml/2006/main" xmlns:r="http://schemas.openxmlformats.org/officeDocument/2006/relationships" xmlns:p="http://schemas.openxmlformats.org/presentationml/2006/main">
  <p:tag name="DVSHAPEID" val="NyOenF3xn7xb0kLTkRoV3s"/>
</p:tagLst>
</file>

<file path=ppt/tags/tag56.xml><?xml version="1.0" encoding="utf-8"?>
<p:tagLst xmlns:a="http://schemas.openxmlformats.org/drawingml/2006/main" xmlns:r="http://schemas.openxmlformats.org/officeDocument/2006/relationships" xmlns:p="http://schemas.openxmlformats.org/presentationml/2006/main">
  <p:tag name="DVSHAPEID" val="Wi3tEh7TOzSznAHdE0qc0k"/>
</p:tagLst>
</file>

<file path=ppt/tags/tag57.xml><?xml version="1.0" encoding="utf-8"?>
<p:tagLst xmlns:a="http://schemas.openxmlformats.org/drawingml/2006/main" xmlns:r="http://schemas.openxmlformats.org/officeDocument/2006/relationships" xmlns:p="http://schemas.openxmlformats.org/presentationml/2006/main">
  <p:tag name="DVSHAPEID" val="LSmjTRFzeDVlCwbT1LqujY"/>
</p:tagLst>
</file>

<file path=ppt/tags/tag58.xml><?xml version="1.0" encoding="utf-8"?>
<p:tagLst xmlns:a="http://schemas.openxmlformats.org/drawingml/2006/main" xmlns:r="http://schemas.openxmlformats.org/officeDocument/2006/relationships" xmlns:p="http://schemas.openxmlformats.org/presentationml/2006/main">
  <p:tag name="DVSHAPEID" val="jrXbb7couRsBwa7knfdeke"/>
</p:tagLst>
</file>

<file path=ppt/tags/tag59.xml><?xml version="1.0" encoding="utf-8"?>
<p:tagLst xmlns:a="http://schemas.openxmlformats.org/drawingml/2006/main" xmlns:r="http://schemas.openxmlformats.org/officeDocument/2006/relationships" xmlns:p="http://schemas.openxmlformats.org/presentationml/2006/main">
  <p:tag name="DVSHAPEID" val="D2Yb2LYELv1MzVmIFymQ94"/>
</p:tagLst>
</file>

<file path=ppt/tags/tag6.xml><?xml version="1.0" encoding="utf-8"?>
<p:tagLst xmlns:a="http://schemas.openxmlformats.org/drawingml/2006/main" xmlns:r="http://schemas.openxmlformats.org/officeDocument/2006/relationships" xmlns:p="http://schemas.openxmlformats.org/presentationml/2006/main">
  <p:tag name="DVSHAPEID" val="QL4Uc9U8LpuOyKuWGtDkCf"/>
</p:tagLst>
</file>

<file path=ppt/tags/tag60.xml><?xml version="1.0" encoding="utf-8"?>
<p:tagLst xmlns:a="http://schemas.openxmlformats.org/drawingml/2006/main" xmlns:r="http://schemas.openxmlformats.org/officeDocument/2006/relationships" xmlns:p="http://schemas.openxmlformats.org/presentationml/2006/main">
  <p:tag name="DVSHAPEID" val="S0Z0MGoah4D4OUd04rpP5W"/>
</p:tagLst>
</file>

<file path=ppt/tags/tag61.xml><?xml version="1.0" encoding="utf-8"?>
<p:tagLst xmlns:a="http://schemas.openxmlformats.org/drawingml/2006/main" xmlns:r="http://schemas.openxmlformats.org/officeDocument/2006/relationships" xmlns:p="http://schemas.openxmlformats.org/presentationml/2006/main">
  <p:tag name="DVSHAPEID" val="AKBcYFAESu4z9Xb1ZhgBeW"/>
</p:tagLst>
</file>

<file path=ppt/tags/tag62.xml><?xml version="1.0" encoding="utf-8"?>
<p:tagLst xmlns:a="http://schemas.openxmlformats.org/drawingml/2006/main" xmlns:r="http://schemas.openxmlformats.org/officeDocument/2006/relationships" xmlns:p="http://schemas.openxmlformats.org/presentationml/2006/main">
  <p:tag name="DVSHAPEID" val="8u6rvFtVqjYWqfpzIIACc9"/>
</p:tagLst>
</file>

<file path=ppt/tags/tag63.xml><?xml version="1.0" encoding="utf-8"?>
<p:tagLst xmlns:a="http://schemas.openxmlformats.org/drawingml/2006/main" xmlns:r="http://schemas.openxmlformats.org/officeDocument/2006/relationships" xmlns:p="http://schemas.openxmlformats.org/presentationml/2006/main">
  <p:tag name="DVSHAPEID" val="ZeLgO3s8zuHDB65xaUbW4L"/>
</p:tagLst>
</file>

<file path=ppt/tags/tag7.xml><?xml version="1.0" encoding="utf-8"?>
<p:tagLst xmlns:a="http://schemas.openxmlformats.org/drawingml/2006/main" xmlns:r="http://schemas.openxmlformats.org/officeDocument/2006/relationships" xmlns:p="http://schemas.openxmlformats.org/presentationml/2006/main">
  <p:tag name="DVSHAPEID" val="Arx4LCrVcHL4Ju1moBM7hv"/>
</p:tagLst>
</file>

<file path=ppt/tags/tag8.xml><?xml version="1.0" encoding="utf-8"?>
<p:tagLst xmlns:a="http://schemas.openxmlformats.org/drawingml/2006/main" xmlns:r="http://schemas.openxmlformats.org/officeDocument/2006/relationships" xmlns:p="http://schemas.openxmlformats.org/presentationml/2006/main">
  <p:tag name="DVSHAPEID" val="420GoyofH7WAaCn7nhGPcN"/>
</p:tagLst>
</file>

<file path=ppt/tags/tag9.xml><?xml version="1.0" encoding="utf-8"?>
<p:tagLst xmlns:a="http://schemas.openxmlformats.org/drawingml/2006/main" xmlns:r="http://schemas.openxmlformats.org/officeDocument/2006/relationships" xmlns:p="http://schemas.openxmlformats.org/presentationml/2006/main">
  <p:tag name="DVSHAPEID" val="3u10Uj51yvY5nv34dSxW0D"/>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2030</Words>
  <Application>Microsoft Macintosh PowerPoint</Application>
  <PresentationFormat>On-screen Show (4:3)</PresentationFormat>
  <Paragraphs>217</Paragraphs>
  <Slides>38</Slides>
  <Notes>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51" baseType="lpstr">
      <vt:lpstr>Adamsky SF</vt:lpstr>
      <vt:lpstr>Arial</vt:lpstr>
      <vt:lpstr>Arial Rounded MT Bold</vt:lpstr>
      <vt:lpstr>Calibri</vt:lpstr>
      <vt:lpstr>Seabird Heavy SF</vt:lpstr>
      <vt:lpstr>Segoe UI</vt:lpstr>
      <vt:lpstr>Snap ITC</vt:lpstr>
      <vt:lpstr>Tempus Sans ITC</vt:lpstr>
      <vt:lpstr>Times New Roman</vt:lpstr>
      <vt:lpstr>Default Design</vt:lpstr>
      <vt:lpstr>1_Default Design</vt:lpstr>
      <vt:lpstr>1_Office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Fertility Treatment</vt:lpstr>
      <vt:lpstr>Artificial Insemination (AI)</vt:lpstr>
      <vt:lpstr>In vitro fertilisation (IVF)</vt:lpstr>
      <vt:lpstr>Egg donation</vt:lpstr>
      <vt:lpstr>Embryo donation</vt:lpstr>
      <vt:lpstr>Some Christians think that fertility treatment is a form of adultery and so it is morally wrong. (Roman Catholics teach this).   They also think that if God didn’t want you to have a baby then you shouldn’t try to interfere with his wishes. (In the Bible Sarah was barren ‘because the Lord had closed her womb’ (1 Samuel 1:5) The Catholic Catechism states ‘Life is God’s gift and we do not have the right to children’  Quite often there are ‘spare’ embryos formed when IVF is used. Some Christians think it is wrong to destroy this life as it was a person from the moment of conception.  </vt:lpstr>
      <vt:lpstr> Other Christians say that as Jesus healed people it is not wrong to try to heal people of their infertility. They say that it is an act of love and Jesus said ‘love your neighbour as yourself’.  The Church of England ‘(supports) the recommendation that research, under license, be permitted on embryos up to 14 days old and agree that embryos should not be created just for scientific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Christian views</vt:lpstr>
      <vt:lpstr>Christian views</vt:lpstr>
      <vt:lpstr>Christian views</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T S Clark</dc:creator>
  <cp:lastModifiedBy>ChesterP</cp:lastModifiedBy>
  <cp:revision>84</cp:revision>
  <cp:lastPrinted>2017-02-22T14:38:26Z</cp:lastPrinted>
  <dcterms:created xsi:type="dcterms:W3CDTF">2003-03-12T19:38:16Z</dcterms:created>
  <dcterms:modified xsi:type="dcterms:W3CDTF">2017-02-28T19:59:28Z</dcterms:modified>
</cp:coreProperties>
</file>